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1" r:id="rId14"/>
    <p:sldId id="269" r:id="rId15"/>
    <p:sldId id="272" r:id="rId16"/>
    <p:sldId id="270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64350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UT\Desktop\Jornada%20do%20Setor%20P&#250;blico\Jornada%20do%20Setor%20P&#250;blic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Slide2!$A$18</c:f>
              <c:strCache>
                <c:ptCount val="1"/>
                <c:pt idx="0">
                  <c:v>Benefícios Previdenciários </c:v>
                </c:pt>
              </c:strCache>
            </c:strRef>
          </c:tx>
          <c:marker>
            <c:symbol val="none"/>
          </c:marker>
          <c:cat>
            <c:numRef>
              <c:f>Slide2!$B$16:$GQ$16</c:f>
              <c:numCache>
                <c:formatCode>mmm\-yy</c:formatCode>
                <c:ptCount val="19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</c:numCache>
            </c:numRef>
          </c:cat>
          <c:val>
            <c:numRef>
              <c:f>Slide2!$B$18:$GQ$18</c:f>
              <c:numCache>
                <c:formatCode>#,##0.0</c:formatCode>
                <c:ptCount val="198"/>
                <c:pt idx="0">
                  <c:v>179137.71410786122</c:v>
                </c:pt>
                <c:pt idx="1">
                  <c:v>179045.29995464699</c:v>
                </c:pt>
                <c:pt idx="2">
                  <c:v>179242.9634155973</c:v>
                </c:pt>
                <c:pt idx="3">
                  <c:v>179702.35380825403</c:v>
                </c:pt>
                <c:pt idx="4">
                  <c:v>180186.63396729372</c:v>
                </c:pt>
                <c:pt idx="5">
                  <c:v>181172.65996069516</c:v>
                </c:pt>
                <c:pt idx="6">
                  <c:v>182117.73956704832</c:v>
                </c:pt>
                <c:pt idx="7">
                  <c:v>182808.92612902893</c:v>
                </c:pt>
                <c:pt idx="8">
                  <c:v>183587.92058718044</c:v>
                </c:pt>
                <c:pt idx="9">
                  <c:v>184577.92382608767</c:v>
                </c:pt>
                <c:pt idx="10">
                  <c:v>185601.66556519477</c:v>
                </c:pt>
                <c:pt idx="11">
                  <c:v>186788.5195232679</c:v>
                </c:pt>
                <c:pt idx="12">
                  <c:v>188157.70311760917</c:v>
                </c:pt>
                <c:pt idx="13">
                  <c:v>189021.01195654483</c:v>
                </c:pt>
                <c:pt idx="14">
                  <c:v>189953.92812305223</c:v>
                </c:pt>
                <c:pt idx="15">
                  <c:v>190939.78030863823</c:v>
                </c:pt>
                <c:pt idx="16">
                  <c:v>191857.86828338407</c:v>
                </c:pt>
                <c:pt idx="17">
                  <c:v>193085.39799250467</c:v>
                </c:pt>
                <c:pt idx="18">
                  <c:v>194188.66664018846</c:v>
                </c:pt>
                <c:pt idx="19">
                  <c:v>195669.42752215418</c:v>
                </c:pt>
                <c:pt idx="20">
                  <c:v>196982.79650488135</c:v>
                </c:pt>
                <c:pt idx="21">
                  <c:v>197883.30246378551</c:v>
                </c:pt>
                <c:pt idx="22">
                  <c:v>198493.13182724736</c:v>
                </c:pt>
                <c:pt idx="23">
                  <c:v>199388.14261070074</c:v>
                </c:pt>
                <c:pt idx="24">
                  <c:v>201519.24633901849</c:v>
                </c:pt>
                <c:pt idx="25">
                  <c:v>202799.17775799733</c:v>
                </c:pt>
                <c:pt idx="26">
                  <c:v>204221.96012266912</c:v>
                </c:pt>
                <c:pt idx="27">
                  <c:v>205360.61557331204</c:v>
                </c:pt>
                <c:pt idx="28">
                  <c:v>206657.83318772918</c:v>
                </c:pt>
                <c:pt idx="29">
                  <c:v>207566.99797673291</c:v>
                </c:pt>
                <c:pt idx="30">
                  <c:v>208700.99724451322</c:v>
                </c:pt>
                <c:pt idx="31">
                  <c:v>209970.83224624104</c:v>
                </c:pt>
                <c:pt idx="32">
                  <c:v>211378.39947841695</c:v>
                </c:pt>
                <c:pt idx="33">
                  <c:v>213022.03626057407</c:v>
                </c:pt>
                <c:pt idx="34">
                  <c:v>214701.70231476816</c:v>
                </c:pt>
                <c:pt idx="35">
                  <c:v>215776.43993696827</c:v>
                </c:pt>
                <c:pt idx="36">
                  <c:v>216634.58466521799</c:v>
                </c:pt>
                <c:pt idx="37">
                  <c:v>216983.70866560811</c:v>
                </c:pt>
                <c:pt idx="38">
                  <c:v>216871.44973842989</c:v>
                </c:pt>
                <c:pt idx="39">
                  <c:v>216620.8218208224</c:v>
                </c:pt>
                <c:pt idx="40">
                  <c:v>216437.58814056194</c:v>
                </c:pt>
                <c:pt idx="41">
                  <c:v>216672.61729018632</c:v>
                </c:pt>
                <c:pt idx="42">
                  <c:v>217132.61170991327</c:v>
                </c:pt>
                <c:pt idx="43">
                  <c:v>218620.85864044449</c:v>
                </c:pt>
                <c:pt idx="44">
                  <c:v>220508.01957394968</c:v>
                </c:pt>
                <c:pt idx="45">
                  <c:v>221899.4279191416</c:v>
                </c:pt>
                <c:pt idx="46">
                  <c:v>223438.48331320388</c:v>
                </c:pt>
                <c:pt idx="47">
                  <c:v>225678.86328005968</c:v>
                </c:pt>
                <c:pt idx="48">
                  <c:v>230447.91474259036</c:v>
                </c:pt>
                <c:pt idx="49">
                  <c:v>232740.05244459721</c:v>
                </c:pt>
                <c:pt idx="50">
                  <c:v>235674.52917308966</c:v>
                </c:pt>
                <c:pt idx="51">
                  <c:v>237642.84198248785</c:v>
                </c:pt>
                <c:pt idx="52">
                  <c:v>240714.85368243695</c:v>
                </c:pt>
                <c:pt idx="53">
                  <c:v>243084.83534469517</c:v>
                </c:pt>
                <c:pt idx="54">
                  <c:v>245908.65927730562</c:v>
                </c:pt>
                <c:pt idx="55">
                  <c:v>246792.16527822328</c:v>
                </c:pt>
                <c:pt idx="56">
                  <c:v>247658.33770243809</c:v>
                </c:pt>
                <c:pt idx="57">
                  <c:v>248804.22961222159</c:v>
                </c:pt>
                <c:pt idx="58">
                  <c:v>250259.07325975117</c:v>
                </c:pt>
                <c:pt idx="59">
                  <c:v>249555.17092337692</c:v>
                </c:pt>
                <c:pt idx="60">
                  <c:v>253684.75290720002</c:v>
                </c:pt>
                <c:pt idx="61">
                  <c:v>255599.63843474741</c:v>
                </c:pt>
                <c:pt idx="62">
                  <c:v>258320.90687688961</c:v>
                </c:pt>
                <c:pt idx="63">
                  <c:v>260808.27951167838</c:v>
                </c:pt>
                <c:pt idx="64">
                  <c:v>261904.52252505548</c:v>
                </c:pt>
                <c:pt idx="65">
                  <c:v>262575.11333501723</c:v>
                </c:pt>
                <c:pt idx="66">
                  <c:v>264610.13849173911</c:v>
                </c:pt>
                <c:pt idx="67">
                  <c:v>266482.08481523267</c:v>
                </c:pt>
                <c:pt idx="68">
                  <c:v>267984.56912170746</c:v>
                </c:pt>
                <c:pt idx="69">
                  <c:v>269443.06301932846</c:v>
                </c:pt>
                <c:pt idx="70">
                  <c:v>271060.06192716362</c:v>
                </c:pt>
                <c:pt idx="71">
                  <c:v>273472.79801451322</c:v>
                </c:pt>
                <c:pt idx="72">
                  <c:v>275961.28803116526</c:v>
                </c:pt>
                <c:pt idx="73">
                  <c:v>279551.81808101985</c:v>
                </c:pt>
                <c:pt idx="74">
                  <c:v>279505.27693839313</c:v>
                </c:pt>
                <c:pt idx="75">
                  <c:v>280728.06256116787</c:v>
                </c:pt>
                <c:pt idx="76">
                  <c:v>282161.2808628605</c:v>
                </c:pt>
                <c:pt idx="77">
                  <c:v>285632.35237697471</c:v>
                </c:pt>
                <c:pt idx="78">
                  <c:v>286732.43328422762</c:v>
                </c:pt>
                <c:pt idx="79">
                  <c:v>288827.84073089645</c:v>
                </c:pt>
                <c:pt idx="80">
                  <c:v>290856.58347852051</c:v>
                </c:pt>
                <c:pt idx="81">
                  <c:v>303740.22931431769</c:v>
                </c:pt>
                <c:pt idx="82">
                  <c:v>305792.57623343077</c:v>
                </c:pt>
                <c:pt idx="83">
                  <c:v>307352.75975967949</c:v>
                </c:pt>
                <c:pt idx="84">
                  <c:v>300789.61071937729</c:v>
                </c:pt>
                <c:pt idx="85">
                  <c:v>300317.36862889782</c:v>
                </c:pt>
                <c:pt idx="86">
                  <c:v>302305.54868019279</c:v>
                </c:pt>
                <c:pt idx="87">
                  <c:v>307744.98863574513</c:v>
                </c:pt>
                <c:pt idx="88">
                  <c:v>309935.83741036046</c:v>
                </c:pt>
                <c:pt idx="89">
                  <c:v>311508.6151504977</c:v>
                </c:pt>
                <c:pt idx="90">
                  <c:v>313319.15758218634</c:v>
                </c:pt>
                <c:pt idx="91">
                  <c:v>314622.29170109244</c:v>
                </c:pt>
                <c:pt idx="92">
                  <c:v>315672.10994621343</c:v>
                </c:pt>
                <c:pt idx="93">
                  <c:v>317025.10123886768</c:v>
                </c:pt>
                <c:pt idx="94">
                  <c:v>317891.34447585099</c:v>
                </c:pt>
                <c:pt idx="95">
                  <c:v>318697.29844712792</c:v>
                </c:pt>
                <c:pt idx="96">
                  <c:v>324539.22598604934</c:v>
                </c:pt>
                <c:pt idx="97">
                  <c:v>328847.02148419118</c:v>
                </c:pt>
                <c:pt idx="98">
                  <c:v>329037.40502518974</c:v>
                </c:pt>
                <c:pt idx="99">
                  <c:v>327048.79846377537</c:v>
                </c:pt>
                <c:pt idx="100">
                  <c:v>329172.49660227075</c:v>
                </c:pt>
                <c:pt idx="101">
                  <c:v>329882.23310649808</c:v>
                </c:pt>
                <c:pt idx="102">
                  <c:v>330914.95642519864</c:v>
                </c:pt>
                <c:pt idx="103">
                  <c:v>331050.47547309875</c:v>
                </c:pt>
                <c:pt idx="104">
                  <c:v>334507.78336860298</c:v>
                </c:pt>
                <c:pt idx="105">
                  <c:v>332887.37583624368</c:v>
                </c:pt>
                <c:pt idx="106">
                  <c:v>332977.54350707988</c:v>
                </c:pt>
                <c:pt idx="107">
                  <c:v>337116.11486294627</c:v>
                </c:pt>
                <c:pt idx="108">
                  <c:v>330811.82285880542</c:v>
                </c:pt>
                <c:pt idx="109">
                  <c:v>332622.96943768923</c:v>
                </c:pt>
                <c:pt idx="110">
                  <c:v>334192.72201070259</c:v>
                </c:pt>
                <c:pt idx="111">
                  <c:v>336983.77700378542</c:v>
                </c:pt>
                <c:pt idx="112">
                  <c:v>338429.08663074434</c:v>
                </c:pt>
                <c:pt idx="113">
                  <c:v>339914.81054747663</c:v>
                </c:pt>
                <c:pt idx="114">
                  <c:v>341306.71982937225</c:v>
                </c:pt>
                <c:pt idx="115">
                  <c:v>343325.93986881198</c:v>
                </c:pt>
                <c:pt idx="116">
                  <c:v>345822.81236084888</c:v>
                </c:pt>
                <c:pt idx="117">
                  <c:v>348198.44526959624</c:v>
                </c:pt>
                <c:pt idx="118">
                  <c:v>350726.20182152087</c:v>
                </c:pt>
                <c:pt idx="119">
                  <c:v>352896.26745872275</c:v>
                </c:pt>
                <c:pt idx="120">
                  <c:v>355528.57452710374</c:v>
                </c:pt>
                <c:pt idx="121">
                  <c:v>353323.90448014985</c:v>
                </c:pt>
                <c:pt idx="122">
                  <c:v>357107.2519254334</c:v>
                </c:pt>
                <c:pt idx="123">
                  <c:v>363769.10234097386</c:v>
                </c:pt>
                <c:pt idx="124">
                  <c:v>365660.29171037045</c:v>
                </c:pt>
                <c:pt idx="125">
                  <c:v>367373.97555888124</c:v>
                </c:pt>
                <c:pt idx="126">
                  <c:v>368985.88815789728</c:v>
                </c:pt>
                <c:pt idx="127">
                  <c:v>370840.18251238554</c:v>
                </c:pt>
                <c:pt idx="128">
                  <c:v>374270.7013774658</c:v>
                </c:pt>
                <c:pt idx="129">
                  <c:v>377212.78187780606</c:v>
                </c:pt>
                <c:pt idx="130">
                  <c:v>378971.4840247489</c:v>
                </c:pt>
                <c:pt idx="131">
                  <c:v>380887.63842690014</c:v>
                </c:pt>
                <c:pt idx="132">
                  <c:v>383538.26581496716</c:v>
                </c:pt>
                <c:pt idx="133">
                  <c:v>385412.69367745484</c:v>
                </c:pt>
                <c:pt idx="134">
                  <c:v>386803.38386190275</c:v>
                </c:pt>
                <c:pt idx="135">
                  <c:v>382679.38291655644</c:v>
                </c:pt>
                <c:pt idx="136">
                  <c:v>387904.97664054215</c:v>
                </c:pt>
                <c:pt idx="137">
                  <c:v>389365.89052778756</c:v>
                </c:pt>
                <c:pt idx="138">
                  <c:v>390578.30382630113</c:v>
                </c:pt>
                <c:pt idx="139">
                  <c:v>392126.02997473301</c:v>
                </c:pt>
                <c:pt idx="140">
                  <c:v>392108.05639189814</c:v>
                </c:pt>
                <c:pt idx="141">
                  <c:v>393368.08184419264</c:v>
                </c:pt>
                <c:pt idx="142">
                  <c:v>394395.62443118863</c:v>
                </c:pt>
                <c:pt idx="143">
                  <c:v>395707.69192397839</c:v>
                </c:pt>
                <c:pt idx="144">
                  <c:v>397093.34306215873</c:v>
                </c:pt>
                <c:pt idx="145">
                  <c:v>398756.34938048519</c:v>
                </c:pt>
                <c:pt idx="146">
                  <c:v>400965.24896627839</c:v>
                </c:pt>
                <c:pt idx="147">
                  <c:v>403309.57321194513</c:v>
                </c:pt>
                <c:pt idx="148">
                  <c:v>405429.13360057765</c:v>
                </c:pt>
                <c:pt idx="149">
                  <c:v>407941.84053824638</c:v>
                </c:pt>
                <c:pt idx="150">
                  <c:v>410387.71476690733</c:v>
                </c:pt>
                <c:pt idx="151">
                  <c:v>412921.10217084229</c:v>
                </c:pt>
                <c:pt idx="152">
                  <c:v>415347.58801075211</c:v>
                </c:pt>
                <c:pt idx="153">
                  <c:v>418068.51804278744</c:v>
                </c:pt>
                <c:pt idx="154">
                  <c:v>420920.03229276632</c:v>
                </c:pt>
                <c:pt idx="155">
                  <c:v>423167.64998894557</c:v>
                </c:pt>
                <c:pt idx="156">
                  <c:v>423831.65267476067</c:v>
                </c:pt>
                <c:pt idx="157">
                  <c:v>428470.55774795037</c:v>
                </c:pt>
                <c:pt idx="158">
                  <c:v>428366.85763039778</c:v>
                </c:pt>
                <c:pt idx="159">
                  <c:v>431076.71401005588</c:v>
                </c:pt>
                <c:pt idx="160">
                  <c:v>434390.9585975401</c:v>
                </c:pt>
                <c:pt idx="161">
                  <c:v>436163.60400959576</c:v>
                </c:pt>
                <c:pt idx="162">
                  <c:v>437727.09043602314</c:v>
                </c:pt>
                <c:pt idx="163">
                  <c:v>439407.42190353991</c:v>
                </c:pt>
                <c:pt idx="164">
                  <c:v>441259.07034491125</c:v>
                </c:pt>
                <c:pt idx="165">
                  <c:v>443943.12875373423</c:v>
                </c:pt>
                <c:pt idx="166">
                  <c:v>445795.86761628586</c:v>
                </c:pt>
                <c:pt idx="167">
                  <c:v>447272.87489275687</c:v>
                </c:pt>
                <c:pt idx="168">
                  <c:v>450139.15248367324</c:v>
                </c:pt>
                <c:pt idx="169">
                  <c:v>450136.11396385438</c:v>
                </c:pt>
                <c:pt idx="170">
                  <c:v>451448.66906481469</c:v>
                </c:pt>
                <c:pt idx="171">
                  <c:v>451650.69031589461</c:v>
                </c:pt>
                <c:pt idx="172">
                  <c:v>447403.61167943041</c:v>
                </c:pt>
                <c:pt idx="173">
                  <c:v>449018.78929214366</c:v>
                </c:pt>
                <c:pt idx="174">
                  <c:v>451801.51509903534</c:v>
                </c:pt>
                <c:pt idx="175">
                  <c:v>454470.78183135844</c:v>
                </c:pt>
                <c:pt idx="176">
                  <c:v>455804.73395554145</c:v>
                </c:pt>
                <c:pt idx="177">
                  <c:v>458036.29623467539</c:v>
                </c:pt>
                <c:pt idx="178">
                  <c:v>458587.11891926365</c:v>
                </c:pt>
                <c:pt idx="179">
                  <c:v>463318.44783518068</c:v>
                </c:pt>
                <c:pt idx="180">
                  <c:v>467169.96973992651</c:v>
                </c:pt>
                <c:pt idx="181">
                  <c:v>467585.2733432792</c:v>
                </c:pt>
                <c:pt idx="182">
                  <c:v>470762.83200492879</c:v>
                </c:pt>
                <c:pt idx="183">
                  <c:v>472542.82010984747</c:v>
                </c:pt>
                <c:pt idx="184">
                  <c:v>473927.24015252443</c:v>
                </c:pt>
                <c:pt idx="185">
                  <c:v>475643.73123804299</c:v>
                </c:pt>
                <c:pt idx="186">
                  <c:v>475304.31419629132</c:v>
                </c:pt>
                <c:pt idx="187">
                  <c:v>474017.87533045548</c:v>
                </c:pt>
                <c:pt idx="188">
                  <c:v>469882.65927273472</c:v>
                </c:pt>
                <c:pt idx="189">
                  <c:v>461209.67529184202</c:v>
                </c:pt>
                <c:pt idx="190">
                  <c:v>474350.78431216977</c:v>
                </c:pt>
                <c:pt idx="191">
                  <c:v>474533.0769286931</c:v>
                </c:pt>
                <c:pt idx="192">
                  <c:v>473727.25900569954</c:v>
                </c:pt>
                <c:pt idx="193">
                  <c:v>474371.4194643118</c:v>
                </c:pt>
                <c:pt idx="194">
                  <c:v>476424.54047556128</c:v>
                </c:pt>
                <c:pt idx="195">
                  <c:v>478531.79240150715</c:v>
                </c:pt>
                <c:pt idx="196">
                  <c:v>480823.93863413762</c:v>
                </c:pt>
                <c:pt idx="197">
                  <c:v>483461.49107445724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D5-435F-96F5-2F5E9F49FC1C}"/>
            </c:ext>
          </c:extLst>
        </c:ser>
        <c:ser>
          <c:idx val="1"/>
          <c:order val="1"/>
          <c:tx>
            <c:strRef>
              <c:f>Slide2!$A$19</c:f>
              <c:strCache>
                <c:ptCount val="1"/>
                <c:pt idx="0">
                  <c:v>Pessoal e Encargos Sociais</c:v>
                </c:pt>
              </c:strCache>
            </c:strRef>
          </c:tx>
          <c:marker>
            <c:symbol val="none"/>
          </c:marker>
          <c:cat>
            <c:numRef>
              <c:f>Slide2!$B$16:$GQ$16</c:f>
              <c:numCache>
                <c:formatCode>mmm\-yy</c:formatCode>
                <c:ptCount val="19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</c:numCache>
            </c:numRef>
          </c:cat>
          <c:val>
            <c:numRef>
              <c:f>Slide2!$B$19:$GQ$19</c:f>
              <c:numCache>
                <c:formatCode>#,##0.0</c:formatCode>
                <c:ptCount val="198"/>
                <c:pt idx="0">
                  <c:v>150814.28328697989</c:v>
                </c:pt>
                <c:pt idx="1">
                  <c:v>154753.01638826547</c:v>
                </c:pt>
                <c:pt idx="2">
                  <c:v>153657.30066208544</c:v>
                </c:pt>
                <c:pt idx="3">
                  <c:v>155255.76518028282</c:v>
                </c:pt>
                <c:pt idx="4">
                  <c:v>155356.1291124704</c:v>
                </c:pt>
                <c:pt idx="5">
                  <c:v>156142.96693164395</c:v>
                </c:pt>
                <c:pt idx="6">
                  <c:v>156590.37230354169</c:v>
                </c:pt>
                <c:pt idx="7">
                  <c:v>156164.08971568031</c:v>
                </c:pt>
                <c:pt idx="8">
                  <c:v>156429.57472539129</c:v>
                </c:pt>
                <c:pt idx="9">
                  <c:v>157200.74337321392</c:v>
                </c:pt>
                <c:pt idx="10">
                  <c:v>157715.73240703944</c:v>
                </c:pt>
                <c:pt idx="11">
                  <c:v>158244.20725912129</c:v>
                </c:pt>
                <c:pt idx="12">
                  <c:v>159431.46820201498</c:v>
                </c:pt>
                <c:pt idx="13">
                  <c:v>160054.66920369462</c:v>
                </c:pt>
                <c:pt idx="14">
                  <c:v>161054.46625084829</c:v>
                </c:pt>
                <c:pt idx="15">
                  <c:v>161921.93429028758</c:v>
                </c:pt>
                <c:pt idx="16">
                  <c:v>163378.4399659138</c:v>
                </c:pt>
                <c:pt idx="17">
                  <c:v>164096.06191927919</c:v>
                </c:pt>
                <c:pt idx="18">
                  <c:v>165418.15627129551</c:v>
                </c:pt>
                <c:pt idx="19">
                  <c:v>167527.71609602869</c:v>
                </c:pt>
                <c:pt idx="20">
                  <c:v>168442.64071082187</c:v>
                </c:pt>
                <c:pt idx="21">
                  <c:v>169267.52326977073</c:v>
                </c:pt>
                <c:pt idx="22">
                  <c:v>169656.24208826583</c:v>
                </c:pt>
                <c:pt idx="23">
                  <c:v>170812.9478416896</c:v>
                </c:pt>
                <c:pt idx="24">
                  <c:v>172640.23987295793</c:v>
                </c:pt>
                <c:pt idx="25">
                  <c:v>174789.59997627244</c:v>
                </c:pt>
                <c:pt idx="26">
                  <c:v>175313.4993493972</c:v>
                </c:pt>
                <c:pt idx="27">
                  <c:v>175640.73996587819</c:v>
                </c:pt>
                <c:pt idx="28">
                  <c:v>175912.71363999514</c:v>
                </c:pt>
                <c:pt idx="29">
                  <c:v>176332.84076034473</c:v>
                </c:pt>
                <c:pt idx="30">
                  <c:v>176866.33375076961</c:v>
                </c:pt>
                <c:pt idx="31">
                  <c:v>177648.82834389989</c:v>
                </c:pt>
                <c:pt idx="32">
                  <c:v>178634.30300621776</c:v>
                </c:pt>
                <c:pt idx="33">
                  <c:v>178785.7185552562</c:v>
                </c:pt>
                <c:pt idx="34">
                  <c:v>179982.92030703169</c:v>
                </c:pt>
                <c:pt idx="35">
                  <c:v>181432.44012247233</c:v>
                </c:pt>
                <c:pt idx="36">
                  <c:v>181079.24285038927</c:v>
                </c:pt>
                <c:pt idx="37">
                  <c:v>179345.54268295679</c:v>
                </c:pt>
                <c:pt idx="38">
                  <c:v>178598.14084510744</c:v>
                </c:pt>
                <c:pt idx="39">
                  <c:v>177540.27218972967</c:v>
                </c:pt>
                <c:pt idx="40">
                  <c:v>176296.41651297055</c:v>
                </c:pt>
                <c:pt idx="41">
                  <c:v>175745.0849742713</c:v>
                </c:pt>
                <c:pt idx="42">
                  <c:v>174895.15454396565</c:v>
                </c:pt>
                <c:pt idx="43">
                  <c:v>174115.06402498056</c:v>
                </c:pt>
                <c:pt idx="44">
                  <c:v>173023.92670696581</c:v>
                </c:pt>
                <c:pt idx="45">
                  <c:v>172789.04900548185</c:v>
                </c:pt>
                <c:pt idx="46">
                  <c:v>171717.97061517005</c:v>
                </c:pt>
                <c:pt idx="47">
                  <c:v>170495.52586800788</c:v>
                </c:pt>
                <c:pt idx="48">
                  <c:v>169543.11520814075</c:v>
                </c:pt>
                <c:pt idx="49">
                  <c:v>168593.76730300958</c:v>
                </c:pt>
                <c:pt idx="50">
                  <c:v>168684.67418824392</c:v>
                </c:pt>
                <c:pt idx="51">
                  <c:v>170064.92590458386</c:v>
                </c:pt>
                <c:pt idx="52">
                  <c:v>170357.27530088022</c:v>
                </c:pt>
                <c:pt idx="53">
                  <c:v>170598.06936159026</c:v>
                </c:pt>
                <c:pt idx="54">
                  <c:v>170668.59065160603</c:v>
                </c:pt>
                <c:pt idx="55">
                  <c:v>169982.83212153282</c:v>
                </c:pt>
                <c:pt idx="56">
                  <c:v>170641.38152234006</c:v>
                </c:pt>
                <c:pt idx="57">
                  <c:v>172228.18834590982</c:v>
                </c:pt>
                <c:pt idx="58">
                  <c:v>173814.26749399671</c:v>
                </c:pt>
                <c:pt idx="59">
                  <c:v>176079.36020977289</c:v>
                </c:pt>
                <c:pt idx="60">
                  <c:v>178486.39887160281</c:v>
                </c:pt>
                <c:pt idx="61">
                  <c:v>178425.62378515891</c:v>
                </c:pt>
                <c:pt idx="62">
                  <c:v>180081.25760138169</c:v>
                </c:pt>
                <c:pt idx="63">
                  <c:v>179538.13974165166</c:v>
                </c:pt>
                <c:pt idx="64">
                  <c:v>179553.20895159978</c:v>
                </c:pt>
                <c:pt idx="65">
                  <c:v>179388.04050205791</c:v>
                </c:pt>
                <c:pt idx="66">
                  <c:v>179705.54285385</c:v>
                </c:pt>
                <c:pt idx="67">
                  <c:v>180052.89156157049</c:v>
                </c:pt>
                <c:pt idx="68">
                  <c:v>180118.23076037609</c:v>
                </c:pt>
                <c:pt idx="69">
                  <c:v>179423.99772130823</c:v>
                </c:pt>
                <c:pt idx="70">
                  <c:v>178068.83746831736</c:v>
                </c:pt>
                <c:pt idx="71">
                  <c:v>177061.06021749126</c:v>
                </c:pt>
                <c:pt idx="72">
                  <c:v>175612.48112658513</c:v>
                </c:pt>
                <c:pt idx="73">
                  <c:v>178153.53991466772</c:v>
                </c:pt>
                <c:pt idx="74">
                  <c:v>178006.73987609477</c:v>
                </c:pt>
                <c:pt idx="75">
                  <c:v>179327.62024913897</c:v>
                </c:pt>
                <c:pt idx="76">
                  <c:v>180087.20444934067</c:v>
                </c:pt>
                <c:pt idx="77">
                  <c:v>180955.62310700293</c:v>
                </c:pt>
                <c:pt idx="78">
                  <c:v>180940.47088598</c:v>
                </c:pt>
                <c:pt idx="79">
                  <c:v>182161.98762853845</c:v>
                </c:pt>
                <c:pt idx="80">
                  <c:v>183258.30599622111</c:v>
                </c:pt>
                <c:pt idx="81">
                  <c:v>185326.32253949024</c:v>
                </c:pt>
                <c:pt idx="82">
                  <c:v>187846.7743031446</c:v>
                </c:pt>
                <c:pt idx="83">
                  <c:v>189601.69365916488</c:v>
                </c:pt>
                <c:pt idx="84">
                  <c:v>192931.2204027439</c:v>
                </c:pt>
                <c:pt idx="85">
                  <c:v>193119.76863017943</c:v>
                </c:pt>
                <c:pt idx="86">
                  <c:v>194156.16059553227</c:v>
                </c:pt>
                <c:pt idx="87">
                  <c:v>197151.34426786628</c:v>
                </c:pt>
                <c:pt idx="88">
                  <c:v>198785.01193234141</c:v>
                </c:pt>
                <c:pt idx="89">
                  <c:v>200391.33796469006</c:v>
                </c:pt>
                <c:pt idx="90">
                  <c:v>201868.38562945006</c:v>
                </c:pt>
                <c:pt idx="91">
                  <c:v>203747.14646119304</c:v>
                </c:pt>
                <c:pt idx="92">
                  <c:v>204550.88430176803</c:v>
                </c:pt>
                <c:pt idx="93">
                  <c:v>204591.76221905905</c:v>
                </c:pt>
                <c:pt idx="94">
                  <c:v>204883.71820092693</c:v>
                </c:pt>
                <c:pt idx="95">
                  <c:v>205494.54909894289</c:v>
                </c:pt>
                <c:pt idx="96">
                  <c:v>204905.89933637404</c:v>
                </c:pt>
                <c:pt idx="97">
                  <c:v>207789.39889863541</c:v>
                </c:pt>
                <c:pt idx="98">
                  <c:v>208100.41888720216</c:v>
                </c:pt>
                <c:pt idx="99">
                  <c:v>205955.63905917929</c:v>
                </c:pt>
                <c:pt idx="100">
                  <c:v>206332.95549261649</c:v>
                </c:pt>
                <c:pt idx="101">
                  <c:v>206759.11959601592</c:v>
                </c:pt>
                <c:pt idx="102">
                  <c:v>207607.48291467881</c:v>
                </c:pt>
                <c:pt idx="103">
                  <c:v>209684.66843914054</c:v>
                </c:pt>
                <c:pt idx="104">
                  <c:v>210234.41777398932</c:v>
                </c:pt>
                <c:pt idx="105">
                  <c:v>211037.075365344</c:v>
                </c:pt>
                <c:pt idx="106">
                  <c:v>212644.55873598868</c:v>
                </c:pt>
                <c:pt idx="107">
                  <c:v>215617.91655567061</c:v>
                </c:pt>
                <c:pt idx="108">
                  <c:v>218611.34268060044</c:v>
                </c:pt>
                <c:pt idx="109">
                  <c:v>223807.48297890346</c:v>
                </c:pt>
                <c:pt idx="110">
                  <c:v>225652.82200090447</c:v>
                </c:pt>
                <c:pt idx="111">
                  <c:v>228236.21326162305</c:v>
                </c:pt>
                <c:pt idx="112">
                  <c:v>230698.18198059491</c:v>
                </c:pt>
                <c:pt idx="113">
                  <c:v>232307.26028469013</c:v>
                </c:pt>
                <c:pt idx="114">
                  <c:v>233650.60254205071</c:v>
                </c:pt>
                <c:pt idx="115">
                  <c:v>234899.79066726065</c:v>
                </c:pt>
                <c:pt idx="116">
                  <c:v>237290.96892840561</c:v>
                </c:pt>
                <c:pt idx="117">
                  <c:v>239404.04130365004</c:v>
                </c:pt>
                <c:pt idx="118">
                  <c:v>240641.23435309628</c:v>
                </c:pt>
                <c:pt idx="119">
                  <c:v>241284.47123265418</c:v>
                </c:pt>
                <c:pt idx="120">
                  <c:v>241774.94300597475</c:v>
                </c:pt>
                <c:pt idx="121">
                  <c:v>237133.02459604389</c:v>
                </c:pt>
                <c:pt idx="122">
                  <c:v>237773.06364415272</c:v>
                </c:pt>
                <c:pt idx="123">
                  <c:v>243010.05351657575</c:v>
                </c:pt>
                <c:pt idx="124">
                  <c:v>243439.24807698716</c:v>
                </c:pt>
                <c:pt idx="125">
                  <c:v>244917.86384012282</c:v>
                </c:pt>
                <c:pt idx="126">
                  <c:v>245504.28569681753</c:v>
                </c:pt>
                <c:pt idx="127">
                  <c:v>246647.23934451558</c:v>
                </c:pt>
                <c:pt idx="128">
                  <c:v>248096.77405166501</c:v>
                </c:pt>
                <c:pt idx="129">
                  <c:v>249128.14573282123</c:v>
                </c:pt>
                <c:pt idx="130">
                  <c:v>250032.29315366008</c:v>
                </c:pt>
                <c:pt idx="131">
                  <c:v>251236.10832006705</c:v>
                </c:pt>
                <c:pt idx="132">
                  <c:v>252479.3865166863</c:v>
                </c:pt>
                <c:pt idx="133">
                  <c:v>253424.9450912585</c:v>
                </c:pt>
                <c:pt idx="134">
                  <c:v>254473.00401974993</c:v>
                </c:pt>
                <c:pt idx="135">
                  <c:v>251249.066933845</c:v>
                </c:pt>
                <c:pt idx="136">
                  <c:v>256539.46737647685</c:v>
                </c:pt>
                <c:pt idx="137">
                  <c:v>257592.27379486195</c:v>
                </c:pt>
                <c:pt idx="138">
                  <c:v>258615.67396222678</c:v>
                </c:pt>
                <c:pt idx="139">
                  <c:v>259399.99637733059</c:v>
                </c:pt>
                <c:pt idx="140">
                  <c:v>259035.98387502957</c:v>
                </c:pt>
                <c:pt idx="141">
                  <c:v>258877.4552210414</c:v>
                </c:pt>
                <c:pt idx="142">
                  <c:v>258502.94484195343</c:v>
                </c:pt>
                <c:pt idx="143">
                  <c:v>257682.28120982871</c:v>
                </c:pt>
                <c:pt idx="144">
                  <c:v>256210.55579836742</c:v>
                </c:pt>
                <c:pt idx="145">
                  <c:v>255828.536942907</c:v>
                </c:pt>
                <c:pt idx="146">
                  <c:v>255678.86925751512</c:v>
                </c:pt>
                <c:pt idx="147">
                  <c:v>254822.2710167309</c:v>
                </c:pt>
                <c:pt idx="148">
                  <c:v>253183.40228653568</c:v>
                </c:pt>
                <c:pt idx="149">
                  <c:v>252861.58860798675</c:v>
                </c:pt>
                <c:pt idx="150">
                  <c:v>253306.33840816451</c:v>
                </c:pt>
                <c:pt idx="151">
                  <c:v>253220.88108107701</c:v>
                </c:pt>
                <c:pt idx="152">
                  <c:v>253068.17215176928</c:v>
                </c:pt>
                <c:pt idx="153">
                  <c:v>252539.18476352585</c:v>
                </c:pt>
                <c:pt idx="154">
                  <c:v>252406.66458362187</c:v>
                </c:pt>
                <c:pt idx="155">
                  <c:v>253027.30619413685</c:v>
                </c:pt>
                <c:pt idx="156">
                  <c:v>252369.5298872641</c:v>
                </c:pt>
                <c:pt idx="157">
                  <c:v>251312.12027190349</c:v>
                </c:pt>
                <c:pt idx="158">
                  <c:v>251042.02137610229</c:v>
                </c:pt>
                <c:pt idx="159">
                  <c:v>251091.32877744449</c:v>
                </c:pt>
                <c:pt idx="160">
                  <c:v>252394.41935066911</c:v>
                </c:pt>
                <c:pt idx="161">
                  <c:v>252999.52231170569</c:v>
                </c:pt>
                <c:pt idx="162">
                  <c:v>253622.43614703495</c:v>
                </c:pt>
                <c:pt idx="163">
                  <c:v>254736.15221311495</c:v>
                </c:pt>
                <c:pt idx="164">
                  <c:v>255550.89563262713</c:v>
                </c:pt>
                <c:pt idx="165">
                  <c:v>256160.71873554526</c:v>
                </c:pt>
                <c:pt idx="166">
                  <c:v>257022.6495641986</c:v>
                </c:pt>
                <c:pt idx="167">
                  <c:v>257681.33442971582</c:v>
                </c:pt>
                <c:pt idx="168">
                  <c:v>258710.44351862776</c:v>
                </c:pt>
                <c:pt idx="169">
                  <c:v>260872.52237656343</c:v>
                </c:pt>
                <c:pt idx="170">
                  <c:v>261731.3850097484</c:v>
                </c:pt>
                <c:pt idx="171">
                  <c:v>262410.44540766143</c:v>
                </c:pt>
                <c:pt idx="172">
                  <c:v>259421.00095731465</c:v>
                </c:pt>
                <c:pt idx="173">
                  <c:v>259359.1020362722</c:v>
                </c:pt>
                <c:pt idx="174">
                  <c:v>259089.71127376155</c:v>
                </c:pt>
                <c:pt idx="175">
                  <c:v>259505.72837410661</c:v>
                </c:pt>
                <c:pt idx="176">
                  <c:v>259834.84432528436</c:v>
                </c:pt>
                <c:pt idx="177">
                  <c:v>260493.11749698277</c:v>
                </c:pt>
                <c:pt idx="178">
                  <c:v>260925.10968931045</c:v>
                </c:pt>
                <c:pt idx="179">
                  <c:v>263385.41941984423</c:v>
                </c:pt>
                <c:pt idx="180">
                  <c:v>263729.60590428696</c:v>
                </c:pt>
                <c:pt idx="181">
                  <c:v>263157.84323980543</c:v>
                </c:pt>
                <c:pt idx="182">
                  <c:v>262950.66942006588</c:v>
                </c:pt>
                <c:pt idx="183">
                  <c:v>262534.08605744713</c:v>
                </c:pt>
                <c:pt idx="184">
                  <c:v>262386.09770534129</c:v>
                </c:pt>
                <c:pt idx="185">
                  <c:v>262237.88614057552</c:v>
                </c:pt>
                <c:pt idx="186">
                  <c:v>262073.45367793142</c:v>
                </c:pt>
                <c:pt idx="187">
                  <c:v>261549.94872340228</c:v>
                </c:pt>
                <c:pt idx="188">
                  <c:v>260920.98721395564</c:v>
                </c:pt>
                <c:pt idx="189">
                  <c:v>260210.82831603737</c:v>
                </c:pt>
                <c:pt idx="190">
                  <c:v>259572.76813324718</c:v>
                </c:pt>
                <c:pt idx="191">
                  <c:v>259780.18875284199</c:v>
                </c:pt>
                <c:pt idx="192">
                  <c:v>259280.34673708575</c:v>
                </c:pt>
                <c:pt idx="193">
                  <c:v>258512.80160784101</c:v>
                </c:pt>
                <c:pt idx="194">
                  <c:v>258164.10991054049</c:v>
                </c:pt>
                <c:pt idx="195">
                  <c:v>258000.97845349417</c:v>
                </c:pt>
                <c:pt idx="196">
                  <c:v>257272.47798523115</c:v>
                </c:pt>
                <c:pt idx="197">
                  <c:v>256402.85017837133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D5-435F-96F5-2F5E9F49FC1C}"/>
            </c:ext>
          </c:extLst>
        </c:ser>
        <c:ser>
          <c:idx val="2"/>
          <c:order val="2"/>
          <c:tx>
            <c:strRef>
              <c:f>Slide2!$A$20</c:f>
              <c:strCache>
                <c:ptCount val="1"/>
                <c:pt idx="0">
                  <c:v>Outras Obrigatórias</c:v>
                </c:pt>
              </c:strCache>
            </c:strRef>
          </c:tx>
          <c:marker>
            <c:symbol val="none"/>
          </c:marker>
          <c:cat>
            <c:numRef>
              <c:f>Slide2!$B$16:$GQ$16</c:f>
              <c:numCache>
                <c:formatCode>mmm\-yy</c:formatCode>
                <c:ptCount val="19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</c:numCache>
            </c:numRef>
          </c:cat>
          <c:val>
            <c:numRef>
              <c:f>Slide2!$B$20:$GQ$20</c:f>
              <c:numCache>
                <c:formatCode>#,##0.0</c:formatCode>
                <c:ptCount val="198"/>
                <c:pt idx="0">
                  <c:v>35072.799543113957</c:v>
                </c:pt>
                <c:pt idx="1">
                  <c:v>34694.512969305397</c:v>
                </c:pt>
                <c:pt idx="2">
                  <c:v>33886.483011038916</c:v>
                </c:pt>
                <c:pt idx="3">
                  <c:v>32011.539380383656</c:v>
                </c:pt>
                <c:pt idx="4">
                  <c:v>31215.900294128587</c:v>
                </c:pt>
                <c:pt idx="5">
                  <c:v>31245.10670253462</c:v>
                </c:pt>
                <c:pt idx="6">
                  <c:v>30895.805233495892</c:v>
                </c:pt>
                <c:pt idx="7">
                  <c:v>29920.935848179648</c:v>
                </c:pt>
                <c:pt idx="8">
                  <c:v>30776.729233466616</c:v>
                </c:pt>
                <c:pt idx="9">
                  <c:v>30558.237319609871</c:v>
                </c:pt>
                <c:pt idx="10">
                  <c:v>33378.743217711919</c:v>
                </c:pt>
                <c:pt idx="11">
                  <c:v>32941.566062013961</c:v>
                </c:pt>
                <c:pt idx="12">
                  <c:v>31925.538452688761</c:v>
                </c:pt>
                <c:pt idx="13">
                  <c:v>31993.864225635163</c:v>
                </c:pt>
                <c:pt idx="14">
                  <c:v>31971.247900816103</c:v>
                </c:pt>
                <c:pt idx="15">
                  <c:v>32582.735977941502</c:v>
                </c:pt>
                <c:pt idx="16">
                  <c:v>32766.026444761916</c:v>
                </c:pt>
                <c:pt idx="17">
                  <c:v>32659.845370170762</c:v>
                </c:pt>
                <c:pt idx="18">
                  <c:v>32869.020731713477</c:v>
                </c:pt>
                <c:pt idx="19">
                  <c:v>33257.286610180381</c:v>
                </c:pt>
                <c:pt idx="20">
                  <c:v>32578.15166056162</c:v>
                </c:pt>
                <c:pt idx="21">
                  <c:v>32126.160421203975</c:v>
                </c:pt>
                <c:pt idx="22">
                  <c:v>31316.343794382665</c:v>
                </c:pt>
                <c:pt idx="23">
                  <c:v>31987.361001036719</c:v>
                </c:pt>
                <c:pt idx="24">
                  <c:v>32421.131127255612</c:v>
                </c:pt>
                <c:pt idx="25">
                  <c:v>32101.601313244497</c:v>
                </c:pt>
                <c:pt idx="26">
                  <c:v>32676.99911066296</c:v>
                </c:pt>
                <c:pt idx="27">
                  <c:v>32052.249083875715</c:v>
                </c:pt>
                <c:pt idx="28">
                  <c:v>32362.157983755544</c:v>
                </c:pt>
                <c:pt idx="29">
                  <c:v>32257.778325928102</c:v>
                </c:pt>
                <c:pt idx="30">
                  <c:v>31503.075967262466</c:v>
                </c:pt>
                <c:pt idx="31">
                  <c:v>33098.935024270788</c:v>
                </c:pt>
                <c:pt idx="32">
                  <c:v>32973.231473722139</c:v>
                </c:pt>
                <c:pt idx="33">
                  <c:v>33393.424039221543</c:v>
                </c:pt>
                <c:pt idx="34">
                  <c:v>33547.607316836758</c:v>
                </c:pt>
                <c:pt idx="35">
                  <c:v>32776.517736445174</c:v>
                </c:pt>
                <c:pt idx="36">
                  <c:v>33010.28617029186</c:v>
                </c:pt>
                <c:pt idx="37">
                  <c:v>34800.194674808015</c:v>
                </c:pt>
                <c:pt idx="38">
                  <c:v>35272.214075348296</c:v>
                </c:pt>
                <c:pt idx="39">
                  <c:v>35557.803789330705</c:v>
                </c:pt>
                <c:pt idx="40">
                  <c:v>36126.012143218039</c:v>
                </c:pt>
                <c:pt idx="41">
                  <c:v>36664.567768287161</c:v>
                </c:pt>
                <c:pt idx="42">
                  <c:v>38355.445627547604</c:v>
                </c:pt>
                <c:pt idx="43">
                  <c:v>38234.783853691239</c:v>
                </c:pt>
                <c:pt idx="44">
                  <c:v>39935.340942105817</c:v>
                </c:pt>
                <c:pt idx="45">
                  <c:v>40116.054365038552</c:v>
                </c:pt>
                <c:pt idx="46">
                  <c:v>41662.60631750476</c:v>
                </c:pt>
                <c:pt idx="47">
                  <c:v>42611.684173311856</c:v>
                </c:pt>
                <c:pt idx="48">
                  <c:v>47916.771139798133</c:v>
                </c:pt>
                <c:pt idx="49">
                  <c:v>47603.150471776848</c:v>
                </c:pt>
                <c:pt idx="50">
                  <c:v>48004.50872160594</c:v>
                </c:pt>
                <c:pt idx="51">
                  <c:v>50148.852368010514</c:v>
                </c:pt>
                <c:pt idx="52">
                  <c:v>50725.59010052729</c:v>
                </c:pt>
                <c:pt idx="53">
                  <c:v>50888.728763001505</c:v>
                </c:pt>
                <c:pt idx="54">
                  <c:v>51346.779011806691</c:v>
                </c:pt>
                <c:pt idx="55">
                  <c:v>52980.934541470859</c:v>
                </c:pt>
                <c:pt idx="56">
                  <c:v>53011.525141596459</c:v>
                </c:pt>
                <c:pt idx="57">
                  <c:v>54529.974847452882</c:v>
                </c:pt>
                <c:pt idx="58">
                  <c:v>51980.402396692305</c:v>
                </c:pt>
                <c:pt idx="59">
                  <c:v>53296.00188100223</c:v>
                </c:pt>
                <c:pt idx="60">
                  <c:v>53562.070917062563</c:v>
                </c:pt>
                <c:pt idx="61">
                  <c:v>53523.975402796394</c:v>
                </c:pt>
                <c:pt idx="62">
                  <c:v>55575.595192836365</c:v>
                </c:pt>
                <c:pt idx="63">
                  <c:v>57477.994818881707</c:v>
                </c:pt>
                <c:pt idx="64">
                  <c:v>57597.89198850852</c:v>
                </c:pt>
                <c:pt idx="65">
                  <c:v>58737.74963911013</c:v>
                </c:pt>
                <c:pt idx="66">
                  <c:v>60314.882223273795</c:v>
                </c:pt>
                <c:pt idx="67">
                  <c:v>59989.215669415928</c:v>
                </c:pt>
                <c:pt idx="68">
                  <c:v>61935.494720069619</c:v>
                </c:pt>
                <c:pt idx="69">
                  <c:v>65268.590789223817</c:v>
                </c:pt>
                <c:pt idx="70">
                  <c:v>68132.696140156913</c:v>
                </c:pt>
                <c:pt idx="71">
                  <c:v>70312.051272006211</c:v>
                </c:pt>
                <c:pt idx="72">
                  <c:v>73980.854805365438</c:v>
                </c:pt>
                <c:pt idx="73">
                  <c:v>78459.942385135029</c:v>
                </c:pt>
                <c:pt idx="74">
                  <c:v>77546.990565680302</c:v>
                </c:pt>
                <c:pt idx="75">
                  <c:v>74586.362998655008</c:v>
                </c:pt>
                <c:pt idx="76">
                  <c:v>75168.558132853854</c:v>
                </c:pt>
                <c:pt idx="77">
                  <c:v>75858.35504099197</c:v>
                </c:pt>
                <c:pt idx="78">
                  <c:v>77842.993107343194</c:v>
                </c:pt>
                <c:pt idx="79">
                  <c:v>79885.516563307698</c:v>
                </c:pt>
                <c:pt idx="80">
                  <c:v>79343.573669412581</c:v>
                </c:pt>
                <c:pt idx="81">
                  <c:v>76607.367534835023</c:v>
                </c:pt>
                <c:pt idx="82">
                  <c:v>76430.262890358368</c:v>
                </c:pt>
                <c:pt idx="83">
                  <c:v>78860.82104535641</c:v>
                </c:pt>
                <c:pt idx="84">
                  <c:v>83280.176147948616</c:v>
                </c:pt>
                <c:pt idx="85">
                  <c:v>80465.964103454331</c:v>
                </c:pt>
                <c:pt idx="86">
                  <c:v>79996.396425225277</c:v>
                </c:pt>
                <c:pt idx="87">
                  <c:v>85674.462190819337</c:v>
                </c:pt>
                <c:pt idx="88">
                  <c:v>87364.416757745799</c:v>
                </c:pt>
                <c:pt idx="89">
                  <c:v>88528.795923667742</c:v>
                </c:pt>
                <c:pt idx="90">
                  <c:v>89997.13394896622</c:v>
                </c:pt>
                <c:pt idx="91">
                  <c:v>90690.201380111306</c:v>
                </c:pt>
                <c:pt idx="92">
                  <c:v>93182.372047270532</c:v>
                </c:pt>
                <c:pt idx="93">
                  <c:v>94838.035268936335</c:v>
                </c:pt>
                <c:pt idx="94">
                  <c:v>97799.26919402252</c:v>
                </c:pt>
                <c:pt idx="95">
                  <c:v>99789.72773063177</c:v>
                </c:pt>
                <c:pt idx="96">
                  <c:v>99224.657580505198</c:v>
                </c:pt>
                <c:pt idx="97">
                  <c:v>102653.49566720799</c:v>
                </c:pt>
                <c:pt idx="98">
                  <c:v>103577.38018680367</c:v>
                </c:pt>
                <c:pt idx="99">
                  <c:v>101205.96473520594</c:v>
                </c:pt>
                <c:pt idx="100">
                  <c:v>101517.71348503481</c:v>
                </c:pt>
                <c:pt idx="101">
                  <c:v>101052.86253937123</c:v>
                </c:pt>
                <c:pt idx="102">
                  <c:v>99269.77984734629</c:v>
                </c:pt>
                <c:pt idx="103">
                  <c:v>102279.80430923786</c:v>
                </c:pt>
                <c:pt idx="104">
                  <c:v>98789.904467906134</c:v>
                </c:pt>
                <c:pt idx="105">
                  <c:v>99265.836178093188</c:v>
                </c:pt>
                <c:pt idx="106">
                  <c:v>98450.260786927698</c:v>
                </c:pt>
                <c:pt idx="107">
                  <c:v>97612.026357115057</c:v>
                </c:pt>
                <c:pt idx="108">
                  <c:v>92648.629762776429</c:v>
                </c:pt>
                <c:pt idx="109">
                  <c:v>93222.511272701813</c:v>
                </c:pt>
                <c:pt idx="110">
                  <c:v>94105.296350001037</c:v>
                </c:pt>
                <c:pt idx="111">
                  <c:v>91672.170076893992</c:v>
                </c:pt>
                <c:pt idx="112">
                  <c:v>93072.298629269411</c:v>
                </c:pt>
                <c:pt idx="113">
                  <c:v>96088.566026162647</c:v>
                </c:pt>
                <c:pt idx="114">
                  <c:v>99766.583792311809</c:v>
                </c:pt>
                <c:pt idx="115">
                  <c:v>100635.10130362542</c:v>
                </c:pt>
                <c:pt idx="116">
                  <c:v>105228.56395077275</c:v>
                </c:pt>
                <c:pt idx="117">
                  <c:v>106757.33478147049</c:v>
                </c:pt>
                <c:pt idx="118">
                  <c:v>108813.89377917977</c:v>
                </c:pt>
                <c:pt idx="119">
                  <c:v>106889.54004931451</c:v>
                </c:pt>
                <c:pt idx="120">
                  <c:v>103874.07443620019</c:v>
                </c:pt>
                <c:pt idx="121">
                  <c:v>103883.95230327082</c:v>
                </c:pt>
                <c:pt idx="122">
                  <c:v>105457.37154384986</c:v>
                </c:pt>
                <c:pt idx="123">
                  <c:v>110460.85111123616</c:v>
                </c:pt>
                <c:pt idx="124">
                  <c:v>115758.81482830463</c:v>
                </c:pt>
                <c:pt idx="125">
                  <c:v>117821.37903377044</c:v>
                </c:pt>
                <c:pt idx="126">
                  <c:v>116003.0734112132</c:v>
                </c:pt>
                <c:pt idx="127">
                  <c:v>116618.02542528443</c:v>
                </c:pt>
                <c:pt idx="128">
                  <c:v>117245.36889147988</c:v>
                </c:pt>
                <c:pt idx="129">
                  <c:v>118653.78464531562</c:v>
                </c:pt>
                <c:pt idx="130">
                  <c:v>119310.21425167372</c:v>
                </c:pt>
                <c:pt idx="131">
                  <c:v>121422.16548448503</c:v>
                </c:pt>
                <c:pt idx="132">
                  <c:v>123051.75582274568</c:v>
                </c:pt>
                <c:pt idx="133">
                  <c:v>127323.98044165815</c:v>
                </c:pt>
                <c:pt idx="134">
                  <c:v>125346.04608203069</c:v>
                </c:pt>
                <c:pt idx="135">
                  <c:v>124618.15160460807</c:v>
                </c:pt>
                <c:pt idx="136">
                  <c:v>121283.37036366973</c:v>
                </c:pt>
                <c:pt idx="137">
                  <c:v>119326.54144052266</c:v>
                </c:pt>
                <c:pt idx="138">
                  <c:v>122698.28782311795</c:v>
                </c:pt>
                <c:pt idx="139">
                  <c:v>126585.95412530225</c:v>
                </c:pt>
                <c:pt idx="140">
                  <c:v>125558.82316184252</c:v>
                </c:pt>
                <c:pt idx="141">
                  <c:v>124111.02856997804</c:v>
                </c:pt>
                <c:pt idx="142">
                  <c:v>126598.22957365171</c:v>
                </c:pt>
                <c:pt idx="143">
                  <c:v>125081.59255714585</c:v>
                </c:pt>
                <c:pt idx="144">
                  <c:v>126837.47140363274</c:v>
                </c:pt>
                <c:pt idx="145">
                  <c:v>127713.20598415274</c:v>
                </c:pt>
                <c:pt idx="146">
                  <c:v>128215.71354011688</c:v>
                </c:pt>
                <c:pt idx="147">
                  <c:v>129876.94174346178</c:v>
                </c:pt>
                <c:pt idx="148">
                  <c:v>133177.19983484969</c:v>
                </c:pt>
                <c:pt idx="149">
                  <c:v>134726.83449321418</c:v>
                </c:pt>
                <c:pt idx="150">
                  <c:v>133353.40989483165</c:v>
                </c:pt>
                <c:pt idx="151">
                  <c:v>132927.67155824899</c:v>
                </c:pt>
                <c:pt idx="152">
                  <c:v>133859.92500361364</c:v>
                </c:pt>
                <c:pt idx="153">
                  <c:v>134788.57583656575</c:v>
                </c:pt>
                <c:pt idx="154">
                  <c:v>132993.2540329429</c:v>
                </c:pt>
                <c:pt idx="155">
                  <c:v>136901.03955122811</c:v>
                </c:pt>
                <c:pt idx="156">
                  <c:v>137417.89935184392</c:v>
                </c:pt>
                <c:pt idx="157">
                  <c:v>135827.49370125524</c:v>
                </c:pt>
                <c:pt idx="158">
                  <c:v>137840.48358959189</c:v>
                </c:pt>
                <c:pt idx="159">
                  <c:v>137441.60623216839</c:v>
                </c:pt>
                <c:pt idx="160">
                  <c:v>142304.48463892855</c:v>
                </c:pt>
                <c:pt idx="161">
                  <c:v>140100.97244142575</c:v>
                </c:pt>
                <c:pt idx="162">
                  <c:v>142252.13875561333</c:v>
                </c:pt>
                <c:pt idx="163">
                  <c:v>143194.98282892141</c:v>
                </c:pt>
                <c:pt idx="164">
                  <c:v>146886.48448607884</c:v>
                </c:pt>
                <c:pt idx="165">
                  <c:v>156000.16535598485</c:v>
                </c:pt>
                <c:pt idx="166">
                  <c:v>162460.51031341474</c:v>
                </c:pt>
                <c:pt idx="167">
                  <c:v>163574.30999595305</c:v>
                </c:pt>
                <c:pt idx="168">
                  <c:v>162131.24922415416</c:v>
                </c:pt>
                <c:pt idx="169">
                  <c:v>167879.51504232181</c:v>
                </c:pt>
                <c:pt idx="170">
                  <c:v>169276.47129046003</c:v>
                </c:pt>
                <c:pt idx="171">
                  <c:v>172125.78419259019</c:v>
                </c:pt>
                <c:pt idx="172">
                  <c:v>169683.60275854691</c:v>
                </c:pt>
                <c:pt idx="173">
                  <c:v>173827.61119013824</c:v>
                </c:pt>
                <c:pt idx="174">
                  <c:v>174580.55758243968</c:v>
                </c:pt>
                <c:pt idx="175">
                  <c:v>172574.24319173067</c:v>
                </c:pt>
                <c:pt idx="176">
                  <c:v>179980.20154510689</c:v>
                </c:pt>
                <c:pt idx="177">
                  <c:v>178610.57313407338</c:v>
                </c:pt>
                <c:pt idx="178">
                  <c:v>177255.65618780791</c:v>
                </c:pt>
                <c:pt idx="179">
                  <c:v>176642.76343743593</c:v>
                </c:pt>
                <c:pt idx="180">
                  <c:v>182716.88576778609</c:v>
                </c:pt>
                <c:pt idx="181">
                  <c:v>183531.00380596929</c:v>
                </c:pt>
                <c:pt idx="182">
                  <c:v>185661.22489271651</c:v>
                </c:pt>
                <c:pt idx="183">
                  <c:v>186217.44875908262</c:v>
                </c:pt>
                <c:pt idx="184">
                  <c:v>193772.3426964028</c:v>
                </c:pt>
                <c:pt idx="185">
                  <c:v>194521.15177541846</c:v>
                </c:pt>
                <c:pt idx="186">
                  <c:v>197592.11137225732</c:v>
                </c:pt>
                <c:pt idx="187">
                  <c:v>203470.07769180054</c:v>
                </c:pt>
                <c:pt idx="188">
                  <c:v>196086.28091171055</c:v>
                </c:pt>
                <c:pt idx="189">
                  <c:v>192673.22160617527</c:v>
                </c:pt>
                <c:pt idx="190">
                  <c:v>189872.93616737222</c:v>
                </c:pt>
                <c:pt idx="191">
                  <c:v>189711.39303922176</c:v>
                </c:pt>
                <c:pt idx="192">
                  <c:v>248872.43433267553</c:v>
                </c:pt>
                <c:pt idx="193">
                  <c:v>259559.22801644678</c:v>
                </c:pt>
                <c:pt idx="194">
                  <c:v>263331.6547822362</c:v>
                </c:pt>
                <c:pt idx="195">
                  <c:v>264202.28160453797</c:v>
                </c:pt>
                <c:pt idx="196">
                  <c:v>255502.61780360641</c:v>
                </c:pt>
                <c:pt idx="197">
                  <c:v>254639.54038443419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D5-435F-96F5-2F5E9F49FC1C}"/>
            </c:ext>
          </c:extLst>
        </c:ser>
        <c:ser>
          <c:idx val="3"/>
          <c:order val="3"/>
          <c:tx>
            <c:strRef>
              <c:f>Slide2!$A$21</c:f>
              <c:strCache>
                <c:ptCount val="1"/>
                <c:pt idx="0">
                  <c:v>Despesas Discricionárias</c:v>
                </c:pt>
              </c:strCache>
            </c:strRef>
          </c:tx>
          <c:marker>
            <c:symbol val="none"/>
          </c:marker>
          <c:cat>
            <c:numRef>
              <c:f>Slide2!$B$16:$GQ$16</c:f>
              <c:numCache>
                <c:formatCode>mmm\-yy</c:formatCode>
                <c:ptCount val="19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</c:numCache>
            </c:numRef>
          </c:cat>
          <c:val>
            <c:numRef>
              <c:f>Slide2!$B$21:$GQ$21</c:f>
              <c:numCache>
                <c:formatCode>#,##0.0</c:formatCode>
                <c:ptCount val="198"/>
                <c:pt idx="0">
                  <c:v>120715.14256099325</c:v>
                </c:pt>
                <c:pt idx="1">
                  <c:v>121311.8099324268</c:v>
                </c:pt>
                <c:pt idx="2">
                  <c:v>122572.40206912045</c:v>
                </c:pt>
                <c:pt idx="3">
                  <c:v>121530.96361846513</c:v>
                </c:pt>
                <c:pt idx="4">
                  <c:v>121612.68910261431</c:v>
                </c:pt>
                <c:pt idx="5">
                  <c:v>119743.31724279969</c:v>
                </c:pt>
                <c:pt idx="6">
                  <c:v>122103.89349951062</c:v>
                </c:pt>
                <c:pt idx="7">
                  <c:v>124264.99811121808</c:v>
                </c:pt>
                <c:pt idx="8">
                  <c:v>125098.21176527601</c:v>
                </c:pt>
                <c:pt idx="9">
                  <c:v>126540.72842443145</c:v>
                </c:pt>
                <c:pt idx="10">
                  <c:v>127314.07020570968</c:v>
                </c:pt>
                <c:pt idx="11">
                  <c:v>128012.21108619658</c:v>
                </c:pt>
                <c:pt idx="12">
                  <c:v>127929.90611733573</c:v>
                </c:pt>
                <c:pt idx="13">
                  <c:v>129847.83558505101</c:v>
                </c:pt>
                <c:pt idx="14">
                  <c:v>130150.53933975074</c:v>
                </c:pt>
                <c:pt idx="15">
                  <c:v>130941.31735166934</c:v>
                </c:pt>
                <c:pt idx="16">
                  <c:v>133517.7177922767</c:v>
                </c:pt>
                <c:pt idx="17">
                  <c:v>136486.61958826127</c:v>
                </c:pt>
                <c:pt idx="18">
                  <c:v>136211.57426992321</c:v>
                </c:pt>
                <c:pt idx="19">
                  <c:v>135284.75006021006</c:v>
                </c:pt>
                <c:pt idx="20">
                  <c:v>136804.59482087273</c:v>
                </c:pt>
                <c:pt idx="21">
                  <c:v>137382.60686529725</c:v>
                </c:pt>
                <c:pt idx="22">
                  <c:v>138698.7073801113</c:v>
                </c:pt>
                <c:pt idx="23">
                  <c:v>138573.12631444962</c:v>
                </c:pt>
                <c:pt idx="24">
                  <c:v>143771.23437107762</c:v>
                </c:pt>
                <c:pt idx="25">
                  <c:v>144297.12422307176</c:v>
                </c:pt>
                <c:pt idx="26">
                  <c:v>144512.12927560712</c:v>
                </c:pt>
                <c:pt idx="27">
                  <c:v>146921.48178253908</c:v>
                </c:pt>
                <c:pt idx="28">
                  <c:v>148145.25209822395</c:v>
                </c:pt>
                <c:pt idx="29">
                  <c:v>149181.25966650416</c:v>
                </c:pt>
                <c:pt idx="30">
                  <c:v>148764.51265127573</c:v>
                </c:pt>
                <c:pt idx="31">
                  <c:v>151685.08773890216</c:v>
                </c:pt>
                <c:pt idx="32">
                  <c:v>151477.16928020914</c:v>
                </c:pt>
                <c:pt idx="33">
                  <c:v>150992.34728045214</c:v>
                </c:pt>
                <c:pt idx="34">
                  <c:v>152379.87838292459</c:v>
                </c:pt>
                <c:pt idx="35">
                  <c:v>153804.09566645464</c:v>
                </c:pt>
                <c:pt idx="36">
                  <c:v>151803.66039206932</c:v>
                </c:pt>
                <c:pt idx="37">
                  <c:v>148877.31117722939</c:v>
                </c:pt>
                <c:pt idx="38">
                  <c:v>147560.90484434093</c:v>
                </c:pt>
                <c:pt idx="39">
                  <c:v>142658.84783731814</c:v>
                </c:pt>
                <c:pt idx="40">
                  <c:v>139610.6511172074</c:v>
                </c:pt>
                <c:pt idx="41">
                  <c:v>135568.02094286622</c:v>
                </c:pt>
                <c:pt idx="42">
                  <c:v>134726.39414024114</c:v>
                </c:pt>
                <c:pt idx="43">
                  <c:v>130368.69896690018</c:v>
                </c:pt>
                <c:pt idx="44">
                  <c:v>126047.11629086394</c:v>
                </c:pt>
                <c:pt idx="45">
                  <c:v>123788.69011414293</c:v>
                </c:pt>
                <c:pt idx="46">
                  <c:v>119817.59799073661</c:v>
                </c:pt>
                <c:pt idx="47">
                  <c:v>116038.46892797845</c:v>
                </c:pt>
                <c:pt idx="48">
                  <c:v>112071.36998933065</c:v>
                </c:pt>
                <c:pt idx="49">
                  <c:v>112252.21948120598</c:v>
                </c:pt>
                <c:pt idx="50">
                  <c:v>112400.47893293652</c:v>
                </c:pt>
                <c:pt idx="51">
                  <c:v>115022.09303707509</c:v>
                </c:pt>
                <c:pt idx="52">
                  <c:v>118377.39396351168</c:v>
                </c:pt>
                <c:pt idx="53">
                  <c:v>120419.3155548011</c:v>
                </c:pt>
                <c:pt idx="54">
                  <c:v>121780.23598645757</c:v>
                </c:pt>
                <c:pt idx="55">
                  <c:v>124311.18962570635</c:v>
                </c:pt>
                <c:pt idx="56">
                  <c:v>126740.39947940898</c:v>
                </c:pt>
                <c:pt idx="57">
                  <c:v>129114.16955900208</c:v>
                </c:pt>
                <c:pt idx="58">
                  <c:v>130520.52363928728</c:v>
                </c:pt>
                <c:pt idx="59">
                  <c:v>131530.13505249281</c:v>
                </c:pt>
                <c:pt idx="60">
                  <c:v>131020.72350795387</c:v>
                </c:pt>
                <c:pt idx="61">
                  <c:v>133241.96439321776</c:v>
                </c:pt>
                <c:pt idx="62">
                  <c:v>134620.57495594455</c:v>
                </c:pt>
                <c:pt idx="63">
                  <c:v>133995.31617686298</c:v>
                </c:pt>
                <c:pt idx="64">
                  <c:v>131759.72242129291</c:v>
                </c:pt>
                <c:pt idx="65">
                  <c:v>133994.67863701226</c:v>
                </c:pt>
                <c:pt idx="66">
                  <c:v>135668.12076195807</c:v>
                </c:pt>
                <c:pt idx="67">
                  <c:v>135322.66904556085</c:v>
                </c:pt>
                <c:pt idx="68">
                  <c:v>137928.16293483452</c:v>
                </c:pt>
                <c:pt idx="69">
                  <c:v>138273.0183705762</c:v>
                </c:pt>
                <c:pt idx="70">
                  <c:v>139212.72261605039</c:v>
                </c:pt>
                <c:pt idx="71">
                  <c:v>141659.42200046114</c:v>
                </c:pt>
                <c:pt idx="72">
                  <c:v>145301.42221311957</c:v>
                </c:pt>
                <c:pt idx="73">
                  <c:v>145289.9261149533</c:v>
                </c:pt>
                <c:pt idx="74">
                  <c:v>145348.61208035084</c:v>
                </c:pt>
                <c:pt idx="75">
                  <c:v>146668.35234428113</c:v>
                </c:pt>
                <c:pt idx="76">
                  <c:v>147609.81804449976</c:v>
                </c:pt>
                <c:pt idx="77">
                  <c:v>148516.40047996296</c:v>
                </c:pt>
                <c:pt idx="78">
                  <c:v>148396.11121300055</c:v>
                </c:pt>
                <c:pt idx="79">
                  <c:v>150468.81901328289</c:v>
                </c:pt>
                <c:pt idx="80">
                  <c:v>150116.53170339059</c:v>
                </c:pt>
                <c:pt idx="81">
                  <c:v>152094.53477050268</c:v>
                </c:pt>
                <c:pt idx="82">
                  <c:v>153391.845760189</c:v>
                </c:pt>
                <c:pt idx="83">
                  <c:v>153447.15609549684</c:v>
                </c:pt>
                <c:pt idx="84">
                  <c:v>156208.4461212295</c:v>
                </c:pt>
                <c:pt idx="85">
                  <c:v>156025.5789878763</c:v>
                </c:pt>
                <c:pt idx="86">
                  <c:v>157389.44206647665</c:v>
                </c:pt>
                <c:pt idx="87">
                  <c:v>158779.92550013307</c:v>
                </c:pt>
                <c:pt idx="88">
                  <c:v>161261.91552752667</c:v>
                </c:pt>
                <c:pt idx="89">
                  <c:v>161922.17907840665</c:v>
                </c:pt>
                <c:pt idx="90">
                  <c:v>162827.62131596889</c:v>
                </c:pt>
                <c:pt idx="91">
                  <c:v>163359.98793369636</c:v>
                </c:pt>
                <c:pt idx="92">
                  <c:v>166439.49678213094</c:v>
                </c:pt>
                <c:pt idx="93">
                  <c:v>167733.09492892382</c:v>
                </c:pt>
                <c:pt idx="94">
                  <c:v>166978.39241890004</c:v>
                </c:pt>
                <c:pt idx="95">
                  <c:v>168322.74027429233</c:v>
                </c:pt>
                <c:pt idx="96">
                  <c:v>174601.86117015028</c:v>
                </c:pt>
                <c:pt idx="97">
                  <c:v>172942.02405087627</c:v>
                </c:pt>
                <c:pt idx="98">
                  <c:v>174121.97472929535</c:v>
                </c:pt>
                <c:pt idx="99">
                  <c:v>174785.41270424007</c:v>
                </c:pt>
                <c:pt idx="100">
                  <c:v>176202.89826884112</c:v>
                </c:pt>
                <c:pt idx="101">
                  <c:v>177262.83964154404</c:v>
                </c:pt>
                <c:pt idx="102">
                  <c:v>179248.8076215403</c:v>
                </c:pt>
                <c:pt idx="103">
                  <c:v>183791.74434968544</c:v>
                </c:pt>
                <c:pt idx="104">
                  <c:v>185008.06599257674</c:v>
                </c:pt>
                <c:pt idx="105">
                  <c:v>185909.1684515627</c:v>
                </c:pt>
                <c:pt idx="106">
                  <c:v>188906.34394402427</c:v>
                </c:pt>
                <c:pt idx="107">
                  <c:v>191679.56748867358</c:v>
                </c:pt>
                <c:pt idx="108">
                  <c:v>190416.78906498975</c:v>
                </c:pt>
                <c:pt idx="109">
                  <c:v>194112.00644608616</c:v>
                </c:pt>
                <c:pt idx="110">
                  <c:v>194675.12099841828</c:v>
                </c:pt>
                <c:pt idx="111">
                  <c:v>197811.767089937</c:v>
                </c:pt>
                <c:pt idx="112">
                  <c:v>200834.11479657606</c:v>
                </c:pt>
                <c:pt idx="113">
                  <c:v>202256.14633126726</c:v>
                </c:pt>
                <c:pt idx="114">
                  <c:v>203915.52746408252</c:v>
                </c:pt>
                <c:pt idx="115">
                  <c:v>203375.6663482358</c:v>
                </c:pt>
                <c:pt idx="116">
                  <c:v>203033.29314681666</c:v>
                </c:pt>
                <c:pt idx="117">
                  <c:v>207743.46470927575</c:v>
                </c:pt>
                <c:pt idx="118">
                  <c:v>208754.1325139289</c:v>
                </c:pt>
                <c:pt idx="119">
                  <c:v>211891.97474506908</c:v>
                </c:pt>
                <c:pt idx="120">
                  <c:v>211139.46865431571</c:v>
                </c:pt>
                <c:pt idx="121">
                  <c:v>216901.9514241429</c:v>
                </c:pt>
                <c:pt idx="122">
                  <c:v>218732.24037553236</c:v>
                </c:pt>
                <c:pt idx="123">
                  <c:v>224584.8493786708</c:v>
                </c:pt>
                <c:pt idx="124">
                  <c:v>224036.35153733712</c:v>
                </c:pt>
                <c:pt idx="125">
                  <c:v>227876.16810379672</c:v>
                </c:pt>
                <c:pt idx="126">
                  <c:v>230347.20184611174</c:v>
                </c:pt>
                <c:pt idx="127">
                  <c:v>235418.80761522194</c:v>
                </c:pt>
                <c:pt idx="128">
                  <c:v>236221.47927381474</c:v>
                </c:pt>
                <c:pt idx="129">
                  <c:v>303224.69231031986</c:v>
                </c:pt>
                <c:pt idx="130">
                  <c:v>308398.38426774013</c:v>
                </c:pt>
                <c:pt idx="131">
                  <c:v>308106.29156844621</c:v>
                </c:pt>
                <c:pt idx="132">
                  <c:v>301949.20451252302</c:v>
                </c:pt>
                <c:pt idx="133">
                  <c:v>309636.67470355798</c:v>
                </c:pt>
                <c:pt idx="134">
                  <c:v>309119.07315026148</c:v>
                </c:pt>
                <c:pt idx="135">
                  <c:v>305917.25070642709</c:v>
                </c:pt>
                <c:pt idx="136">
                  <c:v>308302.58990600141</c:v>
                </c:pt>
                <c:pt idx="137">
                  <c:v>306560.74016117287</c:v>
                </c:pt>
                <c:pt idx="138">
                  <c:v>309884.98811795737</c:v>
                </c:pt>
                <c:pt idx="139">
                  <c:v>308724.65663320612</c:v>
                </c:pt>
                <c:pt idx="140">
                  <c:v>310934.27007809631</c:v>
                </c:pt>
                <c:pt idx="141">
                  <c:v>243346.82428689848</c:v>
                </c:pt>
                <c:pt idx="142">
                  <c:v>243006.08976954586</c:v>
                </c:pt>
                <c:pt idx="143">
                  <c:v>242161.31428308907</c:v>
                </c:pt>
                <c:pt idx="144">
                  <c:v>252578.10525742307</c:v>
                </c:pt>
                <c:pt idx="145">
                  <c:v>251305.10697172125</c:v>
                </c:pt>
                <c:pt idx="146">
                  <c:v>252480.10015200786</c:v>
                </c:pt>
                <c:pt idx="147">
                  <c:v>258172.59678616063</c:v>
                </c:pt>
                <c:pt idx="148">
                  <c:v>264333.04537240521</c:v>
                </c:pt>
                <c:pt idx="149">
                  <c:v>266009.3444457624</c:v>
                </c:pt>
                <c:pt idx="150">
                  <c:v>267570.57811034017</c:v>
                </c:pt>
                <c:pt idx="151">
                  <c:v>269486.17557342176</c:v>
                </c:pt>
                <c:pt idx="152">
                  <c:v>272514.43966500752</c:v>
                </c:pt>
                <c:pt idx="153">
                  <c:v>273650.62706232071</c:v>
                </c:pt>
                <c:pt idx="154">
                  <c:v>278493.26989142114</c:v>
                </c:pt>
                <c:pt idx="155">
                  <c:v>282033.24797226203</c:v>
                </c:pt>
                <c:pt idx="156">
                  <c:v>274658.73771416466</c:v>
                </c:pt>
                <c:pt idx="157">
                  <c:v>278636.43510925735</c:v>
                </c:pt>
                <c:pt idx="158">
                  <c:v>281922.53117741109</c:v>
                </c:pt>
                <c:pt idx="159">
                  <c:v>279391.14274055848</c:v>
                </c:pt>
                <c:pt idx="160">
                  <c:v>281060.87148682971</c:v>
                </c:pt>
                <c:pt idx="161">
                  <c:v>282769.09643073438</c:v>
                </c:pt>
                <c:pt idx="162">
                  <c:v>284755.2855837284</c:v>
                </c:pt>
                <c:pt idx="163">
                  <c:v>286802.74911259924</c:v>
                </c:pt>
                <c:pt idx="164">
                  <c:v>284191.45356934727</c:v>
                </c:pt>
                <c:pt idx="165">
                  <c:v>284193.9247791972</c:v>
                </c:pt>
                <c:pt idx="166">
                  <c:v>285773.3486648192</c:v>
                </c:pt>
                <c:pt idx="167">
                  <c:v>287550.55467929051</c:v>
                </c:pt>
                <c:pt idx="168">
                  <c:v>287448.77420396812</c:v>
                </c:pt>
                <c:pt idx="169">
                  <c:v>293890.00546156906</c:v>
                </c:pt>
                <c:pt idx="170">
                  <c:v>296560.65324286383</c:v>
                </c:pt>
                <c:pt idx="171">
                  <c:v>299184.99446915236</c:v>
                </c:pt>
                <c:pt idx="172">
                  <c:v>296595.49703019502</c:v>
                </c:pt>
                <c:pt idx="173">
                  <c:v>301659.84607182076</c:v>
                </c:pt>
                <c:pt idx="174">
                  <c:v>299857.87097916298</c:v>
                </c:pt>
                <c:pt idx="175">
                  <c:v>302338.55057822133</c:v>
                </c:pt>
                <c:pt idx="176">
                  <c:v>311272.53062869428</c:v>
                </c:pt>
                <c:pt idx="177">
                  <c:v>320493.89519238862</c:v>
                </c:pt>
                <c:pt idx="178">
                  <c:v>321040.35843105789</c:v>
                </c:pt>
                <c:pt idx="179">
                  <c:v>321457.45559715194</c:v>
                </c:pt>
                <c:pt idx="180">
                  <c:v>318305.5546874046</c:v>
                </c:pt>
                <c:pt idx="181">
                  <c:v>313352.74551125267</c:v>
                </c:pt>
                <c:pt idx="182">
                  <c:v>311144.55498304812</c:v>
                </c:pt>
                <c:pt idx="183">
                  <c:v>307027.99204046518</c:v>
                </c:pt>
                <c:pt idx="184">
                  <c:v>304610.23686165811</c:v>
                </c:pt>
                <c:pt idx="185">
                  <c:v>299835.03110696393</c:v>
                </c:pt>
                <c:pt idx="186">
                  <c:v>299350.66862418933</c:v>
                </c:pt>
                <c:pt idx="187">
                  <c:v>294167.801817436</c:v>
                </c:pt>
                <c:pt idx="188">
                  <c:v>286995.5197713513</c:v>
                </c:pt>
                <c:pt idx="189">
                  <c:v>280249.66027498891</c:v>
                </c:pt>
                <c:pt idx="190">
                  <c:v>274317.46486337564</c:v>
                </c:pt>
                <c:pt idx="191">
                  <c:v>269869.27396923228</c:v>
                </c:pt>
                <c:pt idx="192">
                  <c:v>275709.7109229592</c:v>
                </c:pt>
                <c:pt idx="193">
                  <c:v>269333.45072275086</c:v>
                </c:pt>
                <c:pt idx="194">
                  <c:v>270829.80016385426</c:v>
                </c:pt>
                <c:pt idx="195">
                  <c:v>271876.9871411465</c:v>
                </c:pt>
                <c:pt idx="196">
                  <c:v>272548.76508136251</c:v>
                </c:pt>
                <c:pt idx="197">
                  <c:v>269939.58350269764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D5-435F-96F5-2F5E9F49F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521088"/>
        <c:axId val="247521872"/>
      </c:lineChart>
      <c:dateAx>
        <c:axId val="247521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47521872"/>
        <c:crosses val="autoZero"/>
        <c:auto val="1"/>
        <c:lblOffset val="100"/>
        <c:baseTimeUnit val="months"/>
      </c:dateAx>
      <c:valAx>
        <c:axId val="247521872"/>
        <c:scaling>
          <c:orientation val="minMax"/>
          <c:max val="5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4752108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Bilhões</a:t>
                  </a:r>
                </a:p>
              </c:rich>
            </c:tx>
          </c:dispUnitsLbl>
        </c:dispUnits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4ADDA397-E6BC-447D-9845-015723566A72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63F0A2C2-FD44-4A34-9A3D-C48E8F877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6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734E2-6142-41D2-80E2-D57C51AEE43F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249363"/>
            <a:ext cx="44989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5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7788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B54E-2B5A-4919-B79A-4C5FCCD30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66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3B269AE-1979-4E44-BA74-A6A9823B9DF1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pt-BR" altLang="pt-B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6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6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9817" y="992479"/>
            <a:ext cx="7492613" cy="1284668"/>
          </a:xfrm>
        </p:spPr>
        <p:txBody>
          <a:bodyPr>
            <a:noAutofit/>
          </a:bodyPr>
          <a:lstStyle/>
          <a:p>
            <a:r>
              <a:rPr lang="pt-BR" sz="3300" b="1" dirty="0"/>
              <a:t>Seminário em Comemoração ao Dia Nacional da Consciência Negra - SINDSPREV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2852" y="2743880"/>
            <a:ext cx="6686549" cy="1374360"/>
          </a:xfrm>
        </p:spPr>
        <p:txBody>
          <a:bodyPr>
            <a:noAutofit/>
          </a:bodyPr>
          <a:lstStyle/>
          <a:p>
            <a:r>
              <a:rPr lang="pt-BR" sz="2100" dirty="0"/>
              <a:t>Impactos da PEC 55 na População Negra Brasileira</a:t>
            </a:r>
          </a:p>
          <a:p>
            <a:r>
              <a:rPr lang="pt-BR" sz="2100" dirty="0"/>
              <a:t>Jackeline Natal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399" y="5640583"/>
            <a:ext cx="1111754" cy="2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607061"/>
            <a:ext cx="1111754" cy="2509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750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6214" y="4675031"/>
            <a:ext cx="875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2014, para cada não negro que sofreu homicídio, 2,4 negros foram assassinados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83908"/>
            <a:ext cx="1111754" cy="2509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60608" y="888642"/>
            <a:ext cx="8036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Houve, no período analisado, uma forte evolução nos indicadores econômicos e  sociais no Brasil. No entanto, tal evolução, embora em vários aspectos tenha sido mais intensa para a população negra, não conseguiu eliminar as desigualdades estruturais presentes na nossa sociedade.</a:t>
            </a:r>
          </a:p>
          <a:p>
            <a:pPr algn="ctr"/>
            <a:r>
              <a:rPr lang="pt-BR" sz="2400" i="1" dirty="0" smtClean="0"/>
              <a:t>Tal evolução foi fruto do esforço de universalização e do foco das POLITICAS PÚBLICAS naqueles  inseridos de forma mais vulnerável na sociedade.</a:t>
            </a:r>
          </a:p>
          <a:p>
            <a:pPr algn="ctr"/>
            <a:r>
              <a:rPr lang="pt-BR" sz="2400" i="1" dirty="0" smtClean="0"/>
              <a:t>Os dados apresentados apontam para a necessidade da permanência e ampliação das políticas com foco na redução das desigualdades sociais.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038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5749812"/>
            <a:ext cx="1111754" cy="2509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1" y="290579"/>
            <a:ext cx="895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pt-BR" sz="2800" dirty="0"/>
              <a:t>E a PEC 55 com isso?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213164"/>
            <a:ext cx="9144000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 a PEC 55?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Propostas que altera 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Disposições Transitórias da Constituição Federal;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prevê o </a:t>
            </a:r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congelamento real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pt-BR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despesas primárias da União</a:t>
            </a:r>
            <a:r>
              <a:rPr lang="pt-B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(nos três poderes) </a:t>
            </a:r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20 anos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nos níveis dos gastos de 2016;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“despesas primárias” correspondem a todas as despesas com exceção das despesas financeiras, ou seja, são as despesas com as políticas públicas (saúde, educação, previdência, habitação,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saneamento, assistência, cultura, esporte, 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etc.) e com a administração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 (pessoal e custeio);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conjunto das despesas primárias a partir de 2016 será apenas corrigido pela inflação (IPCA);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do 10º ano de vigência, por iniciativa do/a presidente, o mecanismo de correção das despesas poderá ser revisto (uma vez por mandato presidencial).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550" y="638970"/>
            <a:ext cx="8229600" cy="4310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Receitas e 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Despesas da União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CaixaDeTexto 9"/>
          <p:cNvSpPr txBox="1">
            <a:spLocks noChangeArrowheads="1"/>
          </p:cNvSpPr>
          <p:nvPr/>
        </p:nvSpPr>
        <p:spPr bwMode="auto">
          <a:xfrm>
            <a:off x="463550" y="5661025"/>
            <a:ext cx="4608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Fonte: Secretaria do Tesouro Nacional.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Elaboração: Dieese.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OBS.: Valores reais (IPCA) acumulado em 12 meses.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27788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0" y="19318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PEC parte de uma constatação: expressiva deterioração fiscal do país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6259132" y="562515"/>
            <a:ext cx="1468192" cy="206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27" y="1259930"/>
            <a:ext cx="8760711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83908"/>
            <a:ext cx="1111754" cy="2509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0944" y="222564"/>
            <a:ext cx="9043055" cy="565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atual governo,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grande problema do Brasil é o desajuste fiscal do país, que traz insegurança aos investidores (empresários e detentores de título da dívida pública), eleva a dívida pública e os juros e impede a volta dos investimentos;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nível da carga tributária no Brasil já é muito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alto, portanto não é possível aumentar a carga tributária;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desajuste fiscal decorre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crescimento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acelerado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contínuo das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despesas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PRIMÁRIAS do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setor público;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 porque 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Constituição Federal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(que não cabe no Orçamento Público) promove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crescimento das despesas; e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enrijecimento da gestão pública, em função das vinculações (dos gastos com educação, saúde e do salário mínimo ao piso da Previdência e da Assistência);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é necessário: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conter o crescimento das despesas;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reformar a Constituição; e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Font typeface="Wingdings 3" panose="05040102010807070707" pitchFamily="18" charset="2"/>
              <a:buChar char="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o ajuste pelo lado das despesas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10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22227"/>
            <a:ext cx="8964613" cy="508234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das Despesas da União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777226"/>
              </p:ext>
            </p:extLst>
          </p:nvPr>
        </p:nvGraphicFramePr>
        <p:xfrm>
          <a:off x="38636" y="759854"/>
          <a:ext cx="9062501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27788"/>
            <a:ext cx="1504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508157" y="5468379"/>
            <a:ext cx="46085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Fonte: Secretaria do Tesouro Nacional.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Elaboração: Dieese.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OBS.: Valores reais (IPCA) acumulado em 12 meses.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7829550" y="3213100"/>
            <a:ext cx="0" cy="237648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CaixaDeTexto 3"/>
          <p:cNvSpPr txBox="1">
            <a:spLocks noChangeArrowheads="1"/>
          </p:cNvSpPr>
          <p:nvPr/>
        </p:nvSpPr>
        <p:spPr bwMode="auto">
          <a:xfrm>
            <a:off x="7276049" y="2277504"/>
            <a:ext cx="154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Verdana" panose="020B0604030504040204" pitchFamily="34" charset="0"/>
              </a:rPr>
              <a:t>Corte de gastos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7095868" y="3280289"/>
            <a:ext cx="360363" cy="2520950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7" name="CaixaDeTexto 8"/>
          <p:cNvSpPr txBox="1">
            <a:spLocks noChangeArrowheads="1"/>
          </p:cNvSpPr>
          <p:nvPr/>
        </p:nvSpPr>
        <p:spPr bwMode="auto">
          <a:xfrm>
            <a:off x="6043613" y="4229614"/>
            <a:ext cx="2305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Verdana" panose="020B0604030504040204" pitchFamily="34" charset="0"/>
              </a:rPr>
              <a:t>Passa de 2% para 4% do PIB</a:t>
            </a:r>
          </a:p>
        </p:txBody>
      </p:sp>
    </p:spTree>
    <p:extLst>
      <p:ext uri="{BB962C8B-B14F-4D97-AF65-F5344CB8AC3E}">
        <p14:creationId xmlns:p14="http://schemas.microsoft.com/office/powerpoint/2010/main" val="2179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607061"/>
            <a:ext cx="1111754" cy="2509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635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fato, o desequilíbrio fiscal é um grande problema..</a:t>
            </a:r>
          </a:p>
          <a:p>
            <a:pPr algn="just">
              <a:lnSpc>
                <a:spcPct val="115000"/>
              </a:lnSpc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esse diagnóstico.....</a:t>
            </a:r>
          </a:p>
          <a:p>
            <a:pPr algn="just">
              <a:lnSpc>
                <a:spcPct val="115000"/>
              </a:lnSpc>
            </a:pPr>
            <a:endParaRPr lang="pt-BR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Ignora 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problema do Brasil é a desigualdade socioeconômica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(concentração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renda, desigualdade de direitos, pobreza, vulnerabilidade, discriminações etc.).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e a receita adotada preservam dois focos de acentuação da desigualdade socioeconômica: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despesas públicas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financeiras: 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pagamento de juros da dívida pública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”consome¨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 do orçamento da União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8,5% do PIB em 2015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tributária altamente regressiva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(quanto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a renda, maior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proporção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tributos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pagos).</a:t>
            </a:r>
            <a:endParaRPr lang="pt-BR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desajuste</a:t>
            </a:r>
            <a:r>
              <a:rPr lang="pt-BR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não é estrutural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não foi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causado pelo crescimento das despesas, mas pela queda da arrecadação, gerada, primeiro, pelas desonerações e desaceleração da economia e, depois, pela recessão econômica.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contraditoriamente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de enrijecimento da Constituição Federal, a proposta promove o enrijecimento da Constituição contra as políticas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 que atendem diretamente à população, em especial a mais vulnerável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61819"/>
            <a:ext cx="1111754" cy="2509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-70635"/>
            <a:ext cx="9144000" cy="616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algumas das consequências da PEC 55 .....</a:t>
            </a:r>
          </a:p>
          <a:p>
            <a:pPr algn="just">
              <a:lnSpc>
                <a:spcPct val="115000"/>
              </a:lnSpc>
            </a:pPr>
            <a:endParaRPr lang="pt-BR" sz="5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induz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reformas e mudanças em todas as políticas públicas;</a:t>
            </a:r>
          </a:p>
          <a:p>
            <a:pPr marL="285750" indent="-285750" algn="just">
              <a:lnSpc>
                <a:spcPct val="115000"/>
              </a:lnSpc>
              <a:buFont typeface="Wingdings 3" panose="05040102010807070707" pitchFamily="18" charset="2"/>
              <a:buChar char=""/>
            </a:pP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despesa previdenciária corresponde a 40% do conjunto das despesas primárias, a aprovação da PEC coloca imediatamente na pauta de discussões as mudanças nas regras previdenciárias (dificultando o acesso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reduzindo os valores deles);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a população brasileira ainda está crescendo, o congelamento real das despesas públicas vai significar uma redução dos gastos por habitante;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como, em princípio, o congelamento vale por 20 anos, a redução relativa é muito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expressiva, por exemplo, na saúde, o gasto per capta em 2016 é R$ 519 e deve cair para R$ 419 em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2036.</a:t>
            </a:r>
            <a:endParaRPr lang="pt-BR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Fixa o atual patamar insuficiente de recursos das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públicas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pelos próximos 20 anos, independente do que acontecer com a população...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elevação das despesas previdenciárias (que tende a ocorrer, mesmo com reforma da Previdência) e o reajuste pela inflação das despesas com saúde e educação vão acarretar uma compressão real significativa das demais despesas;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seja, as despesas com habitação, cultura, assistência, ciência e tecnologia tendem a ser muito diminuídas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61819"/>
            <a:ext cx="1111754" cy="2509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-70635"/>
            <a:ext cx="9144000" cy="655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as consequências da PEC 55 ou ....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novo o “Estado Mínimo”?</a:t>
            </a:r>
          </a:p>
          <a:p>
            <a:pPr algn="just">
              <a:lnSpc>
                <a:spcPct val="115000"/>
              </a:lnSpc>
            </a:pPr>
            <a:endParaRPr lang="pt-BR" sz="1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ocorrer um grande impacto negativo sobre o funcionalismo (em termos de carreira, reajuste e aumento, concursos etc.);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Estado perde capacidade de fazer política anticíclica, isto é,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poderá aumentar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forma de induzir uma retomada da atividade econômica;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municípios e nos estados, uma vez que o governo federal promove uma série de programas e ações em conjunto com os outros níveis de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governo: em especial na saúde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educação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articulam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e financiamentos entre os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congelar as despesas com saúde e educação, ignora a necessidade de aumentar os investimentos nesses setores, uma vez que: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envelhecimento populacional elevará a demanda por serviços de saúde; e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níveis mais avançados de escolarização e o investimento no aprimoramento da qualidade da educação exigem mais recursos;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PEC 241 aponta para o fim da universidade pública gratuita e para o estímulo a serviços privados (de saúde, previdência,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educação, </a:t>
            </a:r>
            <a:r>
              <a:rPr lang="pt-B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61819"/>
            <a:ext cx="1111754" cy="250939"/>
          </a:xfrm>
          <a:prstGeom prst="rect">
            <a:avLst/>
          </a:prstGeom>
        </p:spPr>
      </p:pic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154545" y="1383571"/>
            <a:ext cx="8507413" cy="82871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Tx/>
              <a:buNone/>
            </a:pPr>
            <a:r>
              <a:rPr lang="pt-BR" altLang="pt-BR" sz="2000" b="1" dirty="0" smtClean="0"/>
              <a:t>Tomando por base as despesas aprovadas no Orçamento de 2016, o limite estabelecido na PEC 241/16 e as despesas previstas no PLOA 2017, obtêm-se os seguintes limites e excessos de gastos para o Exercício de 2017</a:t>
            </a:r>
            <a:endParaRPr lang="pt-BR" altLang="pt-BR" sz="20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08835"/>
              </p:ext>
            </p:extLst>
          </p:nvPr>
        </p:nvGraphicFramePr>
        <p:xfrm>
          <a:off x="154545" y="2336517"/>
          <a:ext cx="8989455" cy="2523744"/>
        </p:xfrm>
        <a:graphic>
          <a:graphicData uri="http://schemas.openxmlformats.org/drawingml/2006/table">
            <a:tbl>
              <a:tblPr/>
              <a:tblGrid>
                <a:gridCol w="1797891"/>
                <a:gridCol w="1797891"/>
                <a:gridCol w="1797891"/>
                <a:gridCol w="1797891"/>
                <a:gridCol w="1797891"/>
              </a:tblGrid>
              <a:tr h="5838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Poder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Orçamentos Fiscal e da Seguridade 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Social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Despesa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Primária (Milhões de R$)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Orçamento 2016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Limite (PEC/241/16)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Orçamento 2017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Excesso ao Limite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Legislativo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10.993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11.784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12.265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66"/>
                          </a:solidFill>
                          <a:latin typeface="Calibri"/>
                          <a:ea typeface="Times New Roman"/>
                          <a:cs typeface="Calibri"/>
                        </a:rPr>
                        <a:t>481</a:t>
                      </a:r>
                      <a:endParaRPr lang="pt-BR" sz="18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Judiciário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38.440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41.208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42.895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66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1.687</a:t>
                      </a:r>
                      <a:endParaRPr lang="pt-BR" sz="18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MPU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5.723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6.135</a:t>
                      </a:r>
                    </a:p>
                  </a:txBody>
                  <a:tcPr marL="44448" marR="44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6.533</a:t>
                      </a:r>
                    </a:p>
                  </a:txBody>
                  <a:tcPr marL="44448" marR="44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398</a:t>
                      </a:r>
                    </a:p>
                  </a:txBody>
                  <a:tcPr marL="44448" marR="44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Executivo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602.880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646.287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738.832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92.545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4545" y="5044927"/>
            <a:ext cx="1308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pt-BR" altLang="pt-BR" sz="1200" b="1" dirty="0">
                <a:latin typeface="Book Antiqua" panose="02040602050305030304" pitchFamily="18" charset="0"/>
              </a:rPr>
              <a:t>Marcelo </a:t>
            </a:r>
            <a:r>
              <a:rPr lang="pt-BR" altLang="pt-BR" sz="1200" b="1" dirty="0" err="1">
                <a:latin typeface="Book Antiqua" panose="02040602050305030304" pitchFamily="18" charset="0"/>
              </a:rPr>
              <a:t>Lettieri</a:t>
            </a:r>
            <a:endParaRPr lang="pt-BR" altLang="pt-BR" sz="1200" b="1" dirty="0">
              <a:latin typeface="Book Antiqua" panose="0204060205030503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60573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Orçamento Público para 2017 já incorpora a lógica da PEC corrigindo os valores pagos em 2016 pelo IPCA, quando consideramos o Orçamento aprovado em 2016 ...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2916" y="5203618"/>
            <a:ext cx="686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zerar a conta, o Executivo teria que gastar em torno de R$ 689 bilhões em 2016, acima do limite fixado para 2016, com a arrecadação </a:t>
            </a:r>
            <a:r>
              <a:rPr lang="pt-BR" dirty="0" smtClean="0"/>
              <a:t>caindo</a:t>
            </a:r>
            <a:r>
              <a:rPr lang="pt-BR" dirty="0" smtClean="0"/>
              <a:t>, é muito difícil que este valor seja alcançado..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0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43971"/>
            <a:ext cx="90409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Os avanços verificados ao longo de uma década refletem as iniciativas de promoção da igualdade racial resulta do efeito combinado de iniciativas governamentais que sustentam a política de promoção da igualdade racial, a partir de três dimensões principais. </a:t>
            </a:r>
          </a:p>
          <a:p>
            <a:pPr marL="257175" indent="-257175">
              <a:buAutoNum type="arabicParenR"/>
            </a:pPr>
            <a:r>
              <a:rPr lang="pt-BR" sz="2000" b="1" dirty="0">
                <a:latin typeface="Calibri" panose="020F0502020204030204" pitchFamily="34" charset="0"/>
              </a:rPr>
              <a:t>Políticas socioeconômicas gerais que impulsionam a inclusão da população negra: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expansão do mercado de trabalho formal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 a política de valorização do salário-mínimo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ampliação da cobertura da previdência social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programas de redução da pobreza.</a:t>
            </a:r>
          </a:p>
          <a:p>
            <a:r>
              <a:rPr lang="pt-BR" sz="2000" dirty="0">
                <a:latin typeface="Calibri" panose="020F0502020204030204" pitchFamily="34" charset="0"/>
              </a:rPr>
              <a:t>2</a:t>
            </a:r>
            <a:r>
              <a:rPr lang="pt-BR" sz="2000" b="1" dirty="0">
                <a:latin typeface="Calibri" panose="020F0502020204030204" pitchFamily="34" charset="0"/>
              </a:rPr>
              <a:t>) Ações para o atendimento a direitos básicos da população negra: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incorporação da perspectiva racial na execução de políticas setoriais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Programa Brasil Quilombola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Plano Nacional de Desenvolvimento Sustentável dos Povos e Comunidades Tradicionais de Matriz Africana</a:t>
            </a:r>
          </a:p>
          <a:p>
            <a:r>
              <a:rPr lang="pt-BR" sz="2000" dirty="0">
                <a:latin typeface="Calibri" panose="020F0502020204030204" pitchFamily="34" charset="0"/>
              </a:rPr>
              <a:t>3) </a:t>
            </a:r>
            <a:r>
              <a:rPr lang="pt-BR" sz="2000" b="1" dirty="0">
                <a:latin typeface="Calibri" panose="020F0502020204030204" pitchFamily="34" charset="0"/>
              </a:rPr>
              <a:t>Ações afirmativas para a promoção da igualdade de oportunidades: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estabelecimento de cotas para negros no acesso ao ensino superior público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</a:rPr>
              <a:t>Programa Universidade para Todos (</a:t>
            </a:r>
            <a:r>
              <a:rPr lang="pt-BR" sz="2000" dirty="0" err="1">
                <a:latin typeface="Calibri" panose="020F0502020204030204" pitchFamily="34" charset="0"/>
              </a:rPr>
              <a:t>Prouni</a:t>
            </a:r>
            <a:r>
              <a:rPr lang="pt-BR" sz="2000" dirty="0">
                <a:latin typeface="Calibri" panose="020F0502020204030204" pitchFamily="34" charset="0"/>
              </a:rPr>
              <a:t>), voltado para instituições privadas</a:t>
            </a:r>
            <a:r>
              <a:rPr lang="pt-BR" sz="2000" dirty="0" smtClean="0">
                <a:latin typeface="Calibri" panose="020F0502020204030204" pitchFamily="34" charset="0"/>
              </a:rPr>
              <a:t>.</a:t>
            </a:r>
          </a:p>
          <a:p>
            <a:pPr algn="r"/>
            <a:endParaRPr lang="pt-BR" sz="300" i="1" dirty="0" smtClean="0">
              <a:latin typeface="Calibri" panose="020F0502020204030204" pitchFamily="34" charset="0"/>
            </a:endParaRPr>
          </a:p>
          <a:p>
            <a:pPr algn="r"/>
            <a:r>
              <a:rPr lang="pt-BR" sz="1200" i="1" dirty="0" smtClean="0">
                <a:latin typeface="Calibri" panose="020F0502020204030204" pitchFamily="34" charset="0"/>
              </a:rPr>
              <a:t>Referência</a:t>
            </a:r>
            <a:r>
              <a:rPr lang="pt-BR" sz="1200" i="1" dirty="0">
                <a:latin typeface="Calibri" panose="020F0502020204030204" pitchFamily="34" charset="0"/>
              </a:rPr>
              <a:t>: Livro Situação Social da População Negra por Estado - IPEA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577620"/>
            <a:ext cx="1111754" cy="2509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12123" y="270456"/>
            <a:ext cx="440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CONTEXTO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325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6" y="6461819"/>
            <a:ext cx="1111754" cy="2509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-70635"/>
            <a:ext cx="9144000" cy="279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alternativas para PEC 55 ou seja, para o desajuste fiscal.....</a:t>
            </a:r>
          </a:p>
          <a:p>
            <a:pPr algn="just">
              <a:lnSpc>
                <a:spcPct val="115000"/>
              </a:lnSpc>
            </a:pPr>
            <a:endParaRPr lang="pt-BR" sz="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Wingdings 3" panose="05040102010807070707" pitchFamily="18" charset="2"/>
              <a:buChar char="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tributária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progressiva: 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fim das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desonerações e  da isenção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imposto de renda sobre distribuição de lucros e dividendos, maior taxação do patrimônio (ITR, heranças e doações, grandes fortunas) e da renda (aplicações financeiras).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redução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taxa de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juros, a maior do mundo  em termos reais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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 do crescimento econômico, com consequente elevação da arrecadação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9" y="2823912"/>
            <a:ext cx="8860665" cy="35179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73663" y="569548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400" b="1" dirty="0">
                <a:solidFill>
                  <a:srgbClr val="0000CC"/>
                </a:solidFill>
                <a:latin typeface="Book Antiqua" panose="02040602050305030304" pitchFamily="18" charset="0"/>
              </a:rPr>
              <a:t>www.ijf.org.br</a:t>
            </a:r>
          </a:p>
          <a:p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2673663" y="5991884"/>
            <a:ext cx="2988319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2000"/>
              </a:lnSpc>
              <a:spcBef>
                <a:spcPct val="0"/>
              </a:spcBef>
              <a:buClr>
                <a:srgbClr val="000000"/>
              </a:buClr>
              <a:buFont typeface="Book Antiqua" panose="02040602050305030304" pitchFamily="18" charset="0"/>
              <a:buNone/>
            </a:pPr>
            <a:r>
              <a:rPr lang="pt-BR" altLang="pt-BR" sz="1400" b="1" dirty="0">
                <a:solidFill>
                  <a:srgbClr val="0000CC"/>
                </a:solidFill>
                <a:latin typeface="Book Antiqua" panose="02040602050305030304" pitchFamily="18" charset="0"/>
              </a:rPr>
              <a:t>http://justicafiscal.wordpress.com/</a:t>
            </a:r>
            <a:endParaRPr lang="pt-BR" altLang="pt-BR" sz="1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7"/>
          <p:cNvSpPr txBox="1">
            <a:spLocks noChangeArrowheads="1"/>
          </p:cNvSpPr>
          <p:nvPr/>
        </p:nvSpPr>
        <p:spPr bwMode="auto">
          <a:xfrm>
            <a:off x="0" y="404813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endParaRPr lang="pt-BR" altLang="pt-BR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pt-BR" altLang="pt-BR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Obrigada!</a:t>
            </a:r>
            <a:endParaRPr lang="pt-BR" altLang="pt-BR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5299" name="Picture 10" descr="linha2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453188"/>
            <a:ext cx="86090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80" y="2620010"/>
            <a:ext cx="2058988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2"/>
          <p:cNvSpPr txBox="1">
            <a:spLocks noChangeArrowheads="1"/>
          </p:cNvSpPr>
          <p:nvPr/>
        </p:nvSpPr>
        <p:spPr bwMode="auto">
          <a:xfrm>
            <a:off x="6677025" y="0"/>
            <a:ext cx="14288" cy="1508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06700" algn="ctr"/>
                <a:tab pos="5611813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06700" algn="ctr"/>
                <a:tab pos="5611813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0" y="81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55304" name="CaixaDeTexto 9"/>
          <p:cNvSpPr txBox="1">
            <a:spLocks noChangeArrowheads="1"/>
          </p:cNvSpPr>
          <p:nvPr/>
        </p:nvSpPr>
        <p:spPr bwMode="auto">
          <a:xfrm>
            <a:off x="3140099" y="414020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http://www.dieese.org.br</a:t>
            </a:r>
            <a:endParaRPr lang="pt-BR" altLang="pt-BR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9" y="264795"/>
            <a:ext cx="8820351" cy="58334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06" y="6488195"/>
            <a:ext cx="1111754" cy="250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400" y="164758"/>
            <a:ext cx="914600" cy="2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" y="123153"/>
            <a:ext cx="8765691" cy="47181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92" y="6489192"/>
            <a:ext cx="1111754" cy="250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795" y="1092290"/>
            <a:ext cx="579549" cy="300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4698" y="4814326"/>
            <a:ext cx="7804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Renda dos negros sistematicamente menor que a dos brancos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2001: 66% dos negros até ½ SM em 2012 passa para 39% - total brancos nesta faixa era de 19% em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 2012 36% dos brancos e 15,6% dos negros estavam nas faixas acima de 1,5 SM. Em 2001 eram 23,3% e 6,5% respectivamente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931831" y="1674254"/>
            <a:ext cx="1133341" cy="10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244107" y="1242482"/>
            <a:ext cx="1133341" cy="10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6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46363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46" y="6509666"/>
            <a:ext cx="1111754" cy="250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604" y="591409"/>
            <a:ext cx="603038" cy="31255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04564" y="4139540"/>
            <a:ext cx="62462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AGaramondPro-Regular"/>
              </a:rPr>
              <a:t>Moradias adequadas: construção </a:t>
            </a:r>
            <a:r>
              <a:rPr lang="pt-BR" sz="1100" dirty="0">
                <a:latin typeface="AGaramondPro-Regular"/>
              </a:rPr>
              <a:t>de alvenaria ou madeira tratada</a:t>
            </a:r>
            <a:r>
              <a:rPr lang="pt-BR" sz="1100" dirty="0" smtClean="0">
                <a:latin typeface="AGaramondPro-Regular"/>
              </a:rPr>
              <a:t>, com </a:t>
            </a:r>
            <a:r>
              <a:rPr lang="pt-BR" sz="1100" dirty="0">
                <a:latin typeface="AGaramondPro-Regular"/>
              </a:rPr>
              <a:t>telhas ou lajes; acesso a água potável com canalização, coleta de esgoto e lixo</a:t>
            </a:r>
            <a:r>
              <a:rPr lang="pt-BR" sz="1100" dirty="0" smtClean="0">
                <a:latin typeface="AGaramondPro-Regular"/>
              </a:rPr>
              <a:t>; máximo </a:t>
            </a:r>
            <a:r>
              <a:rPr lang="pt-BR" sz="1100" dirty="0">
                <a:latin typeface="AGaramondPro-Regular"/>
              </a:rPr>
              <a:t>de duas pessoas por dormitório com banheiro no domicílio; e acesso </a:t>
            </a:r>
            <a:r>
              <a:rPr lang="pt-BR" sz="1100" dirty="0" smtClean="0">
                <a:latin typeface="AGaramondPro-Regular"/>
              </a:rPr>
              <a:t>à telefonia </a:t>
            </a:r>
            <a:r>
              <a:rPr lang="pt-BR" sz="1100" dirty="0">
                <a:latin typeface="AGaramondPro-Regular"/>
              </a:rPr>
              <a:t>e eletricidade.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" y="481828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Nítida evolução no período analisado: 33,% em 2001 para 50,8% em 2012 , porém ainda muito baixo.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1609859" y="2047741"/>
            <a:ext cx="4417454" cy="61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859110" y="2562896"/>
            <a:ext cx="4327301" cy="543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949262" y="2021125"/>
            <a:ext cx="14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Variação 70%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16686" y="2627291"/>
            <a:ext cx="14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Variação 134%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09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33"/>
            <a:ext cx="9144000" cy="46549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46" y="6607061"/>
            <a:ext cx="1111754" cy="250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604" y="775815"/>
            <a:ext cx="603038" cy="3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879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46" y="6474488"/>
            <a:ext cx="1111754" cy="25093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48295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taxas de escolarização líquida de negros são </a:t>
            </a:r>
            <a:r>
              <a:rPr lang="pt-BR" dirty="0" smtClean="0"/>
              <a:t>significativamente inferiores </a:t>
            </a:r>
            <a:r>
              <a:rPr lang="pt-BR" dirty="0"/>
              <a:t>às </a:t>
            </a:r>
            <a:r>
              <a:rPr lang="pt-BR" dirty="0" smtClean="0"/>
              <a:t>de  </a:t>
            </a:r>
            <a:r>
              <a:rPr lang="pt-BR" dirty="0"/>
              <a:t>brancos nos ensinos médio e superior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Ressalte-se que os </a:t>
            </a:r>
            <a:r>
              <a:rPr lang="pt-BR" dirty="0"/>
              <a:t>diferenciais de frequência escolar influenciam negativamente as oportunidades de inserção posterior da população negra no mercado de trabalho.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604" y="363691"/>
            <a:ext cx="603038" cy="3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8513" cy="46750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46" y="6522743"/>
            <a:ext cx="1111754" cy="2509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513" y="465965"/>
            <a:ext cx="4945488" cy="52651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1820" y="4675031"/>
            <a:ext cx="396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Aumentou: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nº contribuintes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Cobertura de programas 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 mais intensidade para negros</a:t>
            </a:r>
          </a:p>
          <a:p>
            <a:r>
              <a:rPr lang="pt-BR" dirty="0" smtClean="0"/>
              <a:t>E reduziu a proporção da população não coberta pela rede de proteção social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50" y="153406"/>
            <a:ext cx="603038" cy="3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46" y="6471029"/>
            <a:ext cx="1111754" cy="2509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" y="5143500"/>
            <a:ext cx="864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Peso das transferências cresce até o 8º </a:t>
            </a:r>
            <a:r>
              <a:rPr lang="pt-BR" dirty="0" err="1" smtClean="0"/>
              <a:t>decil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Peso das transferências para os negros segue menor..., exceção para o 1º </a:t>
            </a:r>
            <a:r>
              <a:rPr lang="pt-BR" dirty="0" err="1" smtClean="0"/>
              <a:t>decil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Peso da informalidade maior para negros? Não conseguem atender os requisitos exigidos para obter os benefícios?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359" y="634148"/>
            <a:ext cx="603038" cy="3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1396999</TotalTime>
  <Words>1736</Words>
  <Application>Microsoft Office PowerPoint</Application>
  <PresentationFormat>Apresentação na tela (4:3)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AGaramondPro-Regular</vt:lpstr>
      <vt:lpstr>Arial</vt:lpstr>
      <vt:lpstr>Book Antiqua</vt:lpstr>
      <vt:lpstr>Calibri</vt:lpstr>
      <vt:lpstr>Calibri Light</vt:lpstr>
      <vt:lpstr>Symbol</vt:lpstr>
      <vt:lpstr>Times New Roman</vt:lpstr>
      <vt:lpstr>Verdana</vt:lpstr>
      <vt:lpstr>Wingdings</vt:lpstr>
      <vt:lpstr>Wingdings 3</vt:lpstr>
      <vt:lpstr>Retrospectiva</vt:lpstr>
      <vt:lpstr>Seminário em Comemoração ao Dia Nacional da Consciência Negra - SINDSPREV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e Despesas da União</vt:lpstr>
      <vt:lpstr>Apresentação do PowerPoint</vt:lpstr>
      <vt:lpstr>Evolução das Despesas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em comemoração ao Dia Nacional da Consciência Negra - SINDSPREV</dc:title>
  <dc:creator>Jacqueline</dc:creator>
  <cp:lastModifiedBy>Jacqueline</cp:lastModifiedBy>
  <cp:revision>60</cp:revision>
  <cp:lastPrinted>2016-11-17T16:09:33Z</cp:lastPrinted>
  <dcterms:created xsi:type="dcterms:W3CDTF">2016-11-16T20:16:03Z</dcterms:created>
  <dcterms:modified xsi:type="dcterms:W3CDTF">2016-11-18T15:48:21Z</dcterms:modified>
</cp:coreProperties>
</file>